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4"/>
  </p:notesMasterIdLst>
  <p:handoutMasterIdLst>
    <p:handoutMasterId r:id="rId35"/>
  </p:handoutMasterIdLst>
  <p:sldIdLst>
    <p:sldId id="278" r:id="rId4"/>
    <p:sldId id="279" r:id="rId5"/>
    <p:sldId id="264" r:id="rId6"/>
    <p:sldId id="261" r:id="rId7"/>
    <p:sldId id="265" r:id="rId8"/>
    <p:sldId id="266" r:id="rId9"/>
    <p:sldId id="283" r:id="rId10"/>
    <p:sldId id="267" r:id="rId11"/>
    <p:sldId id="268" r:id="rId12"/>
    <p:sldId id="258" r:id="rId13"/>
    <p:sldId id="284" r:id="rId14"/>
    <p:sldId id="269" r:id="rId15"/>
    <p:sldId id="286" r:id="rId16"/>
    <p:sldId id="289" r:id="rId17"/>
    <p:sldId id="270" r:id="rId18"/>
    <p:sldId id="271" r:id="rId19"/>
    <p:sldId id="272" r:id="rId20"/>
    <p:sldId id="287" r:id="rId21"/>
    <p:sldId id="288" r:id="rId22"/>
    <p:sldId id="273" r:id="rId23"/>
    <p:sldId id="274" r:id="rId24"/>
    <p:sldId id="259" r:id="rId25"/>
    <p:sldId id="290" r:id="rId26"/>
    <p:sldId id="280" r:id="rId27"/>
    <p:sldId id="262" r:id="rId28"/>
    <p:sldId id="263" r:id="rId29"/>
    <p:sldId id="260" r:id="rId30"/>
    <p:sldId id="277" r:id="rId31"/>
    <p:sldId id="282" r:id="rId32"/>
    <p:sldId id="27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32" autoAdjust="0"/>
    <p:restoredTop sz="94660"/>
  </p:normalViewPr>
  <p:slideViewPr>
    <p:cSldViewPr>
      <p:cViewPr>
        <p:scale>
          <a:sx n="125" d="100"/>
          <a:sy n="125" d="100"/>
        </p:scale>
        <p:origin x="-150" y="6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E8910-2DB0-4017-BD2A-BDB531879086}" type="datetimeFigureOut">
              <a:rPr lang="en-US" smtClean="0"/>
              <a:t>3/1/2021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52BD78-0A26-4BC9-A379-450A6F2A6022}" type="slidenum">
              <a:rPr lang="en-US" smtClean="0"/>
              <a:t>‹#›</a:t>
            </a:fld>
            <a:endParaRPr lang="en-US"/>
          </a:p>
        </p:txBody>
      </p:sp>
    </p:spTree>
    <p:extLst>
      <p:ext uri="{BB962C8B-B14F-4D97-AF65-F5344CB8AC3E}">
        <p14:creationId xmlns:p14="http://schemas.microsoft.com/office/powerpoint/2010/main" val="322933339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412545-41F3-4BEA-90BD-59CB8065D066}" type="datetimeFigureOut">
              <a:rPr lang="en-US" smtClean="0"/>
              <a:t>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0CE96-08BC-4035-89C3-686BBD6DFB56}" type="slidenum">
              <a:rPr lang="en-US" smtClean="0"/>
              <a:t>‹#›</a:t>
            </a:fld>
            <a:endParaRPr lang="en-US"/>
          </a:p>
        </p:txBody>
      </p:sp>
    </p:spTree>
    <p:extLst>
      <p:ext uri="{BB962C8B-B14F-4D97-AF65-F5344CB8AC3E}">
        <p14:creationId xmlns:p14="http://schemas.microsoft.com/office/powerpoint/2010/main" val="36174088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C0CE96-08BC-4035-89C3-686BBD6DFB56}" type="slidenum">
              <a:rPr lang="en-US" smtClean="0"/>
              <a:t>8</a:t>
            </a:fld>
            <a:endParaRPr lang="en-US"/>
          </a:p>
        </p:txBody>
      </p:sp>
      <p:sp>
        <p:nvSpPr>
          <p:cNvPr id="5" name="Date Placeholder 4"/>
          <p:cNvSpPr>
            <a:spLocks noGrp="1"/>
          </p:cNvSpPr>
          <p:nvPr>
            <p:ph type="dt" idx="11"/>
          </p:nvPr>
        </p:nvSpPr>
        <p:spPr/>
        <p:txBody>
          <a:bodyPr/>
          <a:lstStyle/>
          <a:p>
            <a:fld id="{2DD73088-DC86-42AE-8A73-DAF5E2442C2B}" type="datetime1">
              <a:rPr lang="en-US" smtClean="0"/>
              <a:t>3/1/2021</a:t>
            </a:fld>
            <a:endParaRPr lang="en-US"/>
          </a:p>
        </p:txBody>
      </p:sp>
    </p:spTree>
    <p:extLst>
      <p:ext uri="{BB962C8B-B14F-4D97-AF65-F5344CB8AC3E}">
        <p14:creationId xmlns:p14="http://schemas.microsoft.com/office/powerpoint/2010/main" val="3623956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591578-3D15-244C-BDF0-BAF8320BE6A4}" type="datetime1">
              <a:rPr lang="ru-RU" smtClean="0"/>
              <a:t>01.03.2021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41589101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00286A-4936-0444-8826-543B0A57CC0F}" type="datetime1">
              <a:rPr lang="ru-RU" smtClean="0"/>
              <a:t>01.03.2021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14807616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2D0A9D-51DD-CA4E-8B0C-9BFE64171110}" type="datetime1">
              <a:rPr lang="ru-RU" smtClean="0"/>
              <a:t>01.03.2021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6911064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CD0B1F-D274-B44B-8921-9A53718911B7}"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30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E0DC6-9F02-FD42-8E68-10069048E563}"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55232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8A6A20-C021-5D4B-947D-8BF1C3517D2D}"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12712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BF74ED-4A35-FF4B-8662-A1D42ED419FF}"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98944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0A655D-198C-B142-ADF3-4E8C934A4C26}" type="datetime1">
              <a:rPr lang="ru-RU" smtClean="0">
                <a:solidFill>
                  <a:prstClr val="black">
                    <a:tint val="75000"/>
                  </a:prstClr>
                </a:solidFill>
              </a:rPr>
              <a:t>01.03.2021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924441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B824D3-CE0C-5945-9415-2314A2FD7185}" type="datetime1">
              <a:rPr lang="ru-RU" smtClean="0">
                <a:solidFill>
                  <a:prstClr val="black">
                    <a:tint val="75000"/>
                  </a:prstClr>
                </a:solidFill>
              </a:rPr>
              <a:t>01.03.2021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17194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32FCA-95B9-7344-8D07-EC145D12DF32}" type="datetime1">
              <a:rPr lang="ru-RU" smtClean="0">
                <a:solidFill>
                  <a:prstClr val="black">
                    <a:tint val="75000"/>
                  </a:prstClr>
                </a:solidFill>
              </a:rPr>
              <a:t>01.03.2021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9807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093DA7-CE72-1B4E-8D00-E374B5D0BCD6}"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58658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B24EE-342B-3C46-98DC-24B269517D0A}" type="datetime1">
              <a:rPr lang="ru-RU" smtClean="0"/>
              <a:t>01.03.2021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17342924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B10E01-7D64-F943-B7D0-5ACD82267EB4}"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83529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A9302-9CD7-CE4D-90D6-A32A2853F13B}"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40003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7E4B10-29E4-B94D-8721-20D847719203}"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999946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F22639-9DB1-0341-9165-943A71E722CC}"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58334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A23117-3A06-EC43-BBA2-17A00EF8BE61}"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44167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03129C-73D0-F14B-82EC-049AC09EF8C9}"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20246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EFD3CF-2A2B-5D46-8A0D-FC97C524549A}"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41480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328D9-DB11-AD4D-BD4F-085D319C540C}" type="datetime1">
              <a:rPr lang="ru-RU" smtClean="0">
                <a:solidFill>
                  <a:prstClr val="black">
                    <a:tint val="75000"/>
                  </a:prstClr>
                </a:solidFill>
              </a:rPr>
              <a:t>01.03.2021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91168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433948-AC0C-AF4E-88FD-344BDC367804}" type="datetime1">
              <a:rPr lang="ru-RU" smtClean="0">
                <a:solidFill>
                  <a:prstClr val="black">
                    <a:tint val="75000"/>
                  </a:prstClr>
                </a:solidFill>
              </a:rPr>
              <a:t>01.03.2021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69221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3FE49-F517-4A46-B1F3-D43E2515D4E1}" type="datetime1">
              <a:rPr lang="ru-RU" smtClean="0">
                <a:solidFill>
                  <a:prstClr val="black">
                    <a:tint val="75000"/>
                  </a:prstClr>
                </a:solidFill>
              </a:rPr>
              <a:t>01.03.2021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711683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4400BD-AE48-9F43-A9A4-76C9AECD3107}" type="datetime1">
              <a:rPr lang="ru-RU" smtClean="0"/>
              <a:t>01.03.2021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40830811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D6057-C228-954C-BEEA-AFF7B96B362D}"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08320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AD4B78-01EA-1B4E-9B3B-8AF803382CD6}" type="datetime1">
              <a:rPr lang="ru-RU" smtClean="0">
                <a:solidFill>
                  <a:prstClr val="black">
                    <a:tint val="75000"/>
                  </a:prstClr>
                </a:solidFill>
              </a:rPr>
              <a:t>01.03.2021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743674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24441-AB4F-D842-AE11-729E89F19DE7}"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7011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D12E63-8328-FA4B-9FDA-4A606F0C8A4D}"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97943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6DDEF-5B45-C843-82C7-E81BE4AD55D7}" type="datetime1">
              <a:rPr lang="ru-RU" smtClean="0"/>
              <a:t>01.03.2021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4076929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5A525F-A260-E54B-B8E8-661B1CC603E9}" type="datetime1">
              <a:rPr lang="ru-RU" smtClean="0"/>
              <a:t>01.03.2021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2539772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7A718-17B7-F94A-8999-55446581D94C}" type="datetime1">
              <a:rPr lang="ru-RU" smtClean="0"/>
              <a:t>01.03.2021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2536739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1FC268-5C7D-AC45-8AB0-B3443AE17575}" type="datetime1">
              <a:rPr lang="ru-RU" smtClean="0"/>
              <a:t>01.03.2021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4302474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53AF52-AFBE-CD43-A4EC-8ED3F5666CC3}" type="datetime1">
              <a:rPr lang="ru-RU" smtClean="0"/>
              <a:t>01.03.2021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6402475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4883A8-E8F6-3D42-91C3-1E8431576F7E}" type="datetime1">
              <a:rPr lang="ru-RU" smtClean="0"/>
              <a:t>01.03.2021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87153277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B31594-3C2A-9049-862D-6B3798179781}" type="datetime1">
              <a:rPr lang="ru-RU" smtClean="0"/>
              <a:t>01.03.2021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t>‹#›</a:t>
            </a:fld>
            <a:endParaRPr lang="en-US"/>
          </a:p>
        </p:txBody>
      </p:sp>
    </p:spTree>
    <p:extLst>
      <p:ext uri="{BB962C8B-B14F-4D97-AF65-F5344CB8AC3E}">
        <p14:creationId xmlns:p14="http://schemas.microsoft.com/office/powerpoint/2010/main" val="3226247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1EA0AC-8286-AF46-B6E7-59F2A2428A6A}"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9913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F6C7F-CC87-3E46-8307-3D9080D11BF1}" type="datetime1">
              <a:rPr lang="ru-RU" smtClean="0">
                <a:solidFill>
                  <a:prstClr val="black">
                    <a:tint val="75000"/>
                  </a:prstClr>
                </a:solidFill>
              </a:rPr>
              <a:t>01.03.2021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80753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2381250"/>
          </a:xfrm>
        </p:spPr>
        <p:txBody>
          <a:bodyPr>
            <a:normAutofit/>
          </a:bodyPr>
          <a:lstStyle/>
          <a:p>
            <a:r>
              <a:rPr lang="ru-RU" sz="1800" b="1" kern="0" dirty="0" smtClean="0">
                <a:solidFill>
                  <a:srgbClr val="00A3DF"/>
                </a:solidFill>
                <a:latin typeface="Times New Roman"/>
              </a:rPr>
              <a:t/>
            </a:r>
            <a:br>
              <a:rPr lang="ru-RU" sz="1800" b="1" kern="0" dirty="0" smtClean="0">
                <a:solidFill>
                  <a:srgbClr val="00A3DF"/>
                </a:solidFill>
                <a:latin typeface="Times New Roman"/>
              </a:rPr>
            </a:br>
            <a:r>
              <a:rPr lang="en-US" sz="1800" b="1" i="1" kern="0" dirty="0">
                <a:solidFill>
                  <a:srgbClr val="00A3DF"/>
                </a:solidFill>
                <a:latin typeface="Times New Roman"/>
              </a:rPr>
              <a:t/>
            </a:r>
            <a:br>
              <a:rPr lang="en-US" sz="1800" b="1" i="1" kern="0" dirty="0">
                <a:solidFill>
                  <a:srgbClr val="00A3DF"/>
                </a:solidFill>
                <a:latin typeface="Times New Roman"/>
              </a:rPr>
            </a:br>
            <a:endParaRPr lang="en-US" dirty="0"/>
          </a:p>
        </p:txBody>
      </p:sp>
      <p:sp>
        <p:nvSpPr>
          <p:cNvPr id="3" name="Subtitle 2"/>
          <p:cNvSpPr>
            <a:spLocks noGrp="1"/>
          </p:cNvSpPr>
          <p:nvPr>
            <p:ph type="subTitle" idx="1"/>
          </p:nvPr>
        </p:nvSpPr>
        <p:spPr>
          <a:xfrm>
            <a:off x="457200" y="2590800"/>
            <a:ext cx="8305800" cy="3352800"/>
          </a:xfrm>
          <a:ln>
            <a:noFill/>
            <a:prstDash val="lgDash"/>
          </a:ln>
        </p:spPr>
        <p:txBody>
          <a:bodyPr>
            <a:normAutofit/>
          </a:bodyPr>
          <a:lstStyle/>
          <a:p>
            <a:pPr>
              <a:spcBef>
                <a:spcPts val="0"/>
              </a:spcBef>
            </a:pPr>
            <a:r>
              <a:rPr lang="ru-RU" sz="4000" dirty="0" smtClean="0"/>
              <a:t>Тема лекции:</a:t>
            </a:r>
          </a:p>
          <a:p>
            <a:pPr>
              <a:spcBef>
                <a:spcPts val="0"/>
              </a:spcBef>
            </a:pPr>
            <a:r>
              <a:rPr lang="ru-RU" sz="4000" dirty="0" smtClean="0"/>
              <a:t>«Общие </a:t>
            </a:r>
            <a:r>
              <a:rPr lang="ru-RU" sz="4000" dirty="0"/>
              <a:t>исключения и исключения по соображениям </a:t>
            </a:r>
            <a:r>
              <a:rPr lang="ru-RU" sz="4000" dirty="0" smtClean="0"/>
              <a:t>безопасности»</a:t>
            </a:r>
            <a:endParaRPr lang="en-US" sz="4000" kern="0" dirty="0" smtClean="0">
              <a:solidFill>
                <a:srgbClr val="3C230A"/>
              </a:solidFill>
              <a:latin typeface="Times New Roman"/>
              <a:ea typeface="+mj-ea"/>
              <a:cs typeface="+mj-cs"/>
            </a:endParaRPr>
          </a:p>
        </p:txBody>
      </p:sp>
      <p:sp>
        <p:nvSpPr>
          <p:cNvPr id="10" name="Rectangle 9"/>
          <p:cNvSpPr/>
          <p:nvPr/>
        </p:nvSpPr>
        <p:spPr>
          <a:xfrm>
            <a:off x="932078" y="6858000"/>
            <a:ext cx="7614066" cy="1752600"/>
          </a:xfrm>
          <a:prstGeom prst="rect">
            <a:avLst/>
          </a:prstGeom>
          <a:noFill/>
          <a:ln w="9525" cap="flat" cmpd="sng" algn="ctr">
            <a:solidFill>
              <a:srgbClr val="663300">
                <a:alpha val="29804"/>
              </a:srgbClr>
            </a:solidFill>
            <a:prstDash val="lg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prstClr val="white"/>
              </a:solidFill>
              <a:effectLst/>
              <a:uLnTx/>
              <a:uFillTx/>
            </a:endParaRPr>
          </a:p>
        </p:txBody>
      </p:sp>
      <p:sp>
        <p:nvSpPr>
          <p:cNvPr id="5" name="Номер слайда 4"/>
          <p:cNvSpPr>
            <a:spLocks noGrp="1"/>
          </p:cNvSpPr>
          <p:nvPr>
            <p:ph type="sldNum" sz="quarter" idx="12"/>
          </p:nvPr>
        </p:nvSpPr>
        <p:spPr/>
        <p:txBody>
          <a:bodyPr/>
          <a:lstStyle/>
          <a:p>
            <a:fld id="{D6B5C6E0-1DA3-4D5F-BBB9-FE86C9799D92}"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178374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withEffect">
                                  <p:stCondLst>
                                    <p:cond delay="0"/>
                                  </p:stCondLst>
                                  <p:childTnLst>
                                    <p:animMotion origin="layout" path="M 0.00868 -0.1143 L 0.00868 -0.75752 L 0.00868 -0.64253 " pathEditMode="relative" rAng="16200000" ptsTypes="AAA">
                                      <p:cBhvr>
                                        <p:cTn id="6" dur="2000" fill="hold"/>
                                        <p:tgtEl>
                                          <p:spTgt spid="10"/>
                                        </p:tgtEl>
                                        <p:attrNameLst>
                                          <p:attrName>ppt_x</p:attrName>
                                          <p:attrName>ppt_y</p:attrName>
                                        </p:attrNameLst>
                                      </p:cBhvr>
                                      <p:rCtr x="0" y="-321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8" y="7620"/>
            <a:ext cx="8733472" cy="964723"/>
          </a:xfrm>
        </p:spPr>
        <p:txBody>
          <a:bodyPr vert="horz" lIns="91440" tIns="45720" rIns="91440" bIns="45720" rtlCol="0" anchor="ctr">
            <a:noAutofit/>
          </a:bodyPr>
          <a:lstStyle/>
          <a:p>
            <a:pPr algn="l"/>
            <a:r>
              <a:rPr lang="ru-RU" sz="3200" b="1" kern="0" dirty="0">
                <a:solidFill>
                  <a:srgbClr val="00A3DF"/>
                </a:solidFill>
                <a:latin typeface="Times New Roman"/>
              </a:rPr>
              <a:t>Меры по защите жизни или здоровья человека, животных и </a:t>
            </a:r>
            <a:r>
              <a:rPr lang="ru-RU" sz="3200" b="1" kern="0" dirty="0" smtClean="0">
                <a:solidFill>
                  <a:srgbClr val="00A3DF"/>
                </a:solidFill>
                <a:latin typeface="Times New Roman"/>
              </a:rPr>
              <a:t>растений (ст. </a:t>
            </a:r>
            <a:r>
              <a:rPr lang="ru-RU" sz="3200" b="1" kern="0" dirty="0">
                <a:solidFill>
                  <a:srgbClr val="00A3DF"/>
                </a:solidFill>
                <a:latin typeface="Times New Roman"/>
              </a:rPr>
              <a:t>ХХ(</a:t>
            </a:r>
            <a:r>
              <a:rPr lang="de-DE" sz="3200" b="1" kern="0" dirty="0">
                <a:solidFill>
                  <a:srgbClr val="00A3DF"/>
                </a:solidFill>
                <a:latin typeface="Times New Roman"/>
              </a:rPr>
              <a:t>b</a:t>
            </a:r>
            <a:r>
              <a:rPr lang="ru-RU" sz="3200" b="1" kern="0" dirty="0" smtClean="0">
                <a:solidFill>
                  <a:srgbClr val="00A3DF"/>
                </a:solidFill>
                <a:latin typeface="Times New Roman"/>
              </a:rPr>
              <a:t>)) (1)</a:t>
            </a:r>
            <a:endParaRPr lang="en-US" sz="3200" b="1" kern="0" dirty="0">
              <a:solidFill>
                <a:srgbClr val="00A3DF"/>
              </a:solidFill>
              <a:latin typeface="Times New Roman"/>
            </a:endParaRPr>
          </a:p>
        </p:txBody>
      </p:sp>
      <p:sp>
        <p:nvSpPr>
          <p:cNvPr id="5" name="Rectangle 3"/>
          <p:cNvSpPr>
            <a:spLocks noChangeArrowheads="1"/>
          </p:cNvSpPr>
          <p:nvPr/>
        </p:nvSpPr>
        <p:spPr bwMode="auto">
          <a:xfrm>
            <a:off x="471488" y="15938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t>10</a:t>
            </a:fld>
            <a:endParaRPr lang="en-US"/>
          </a:p>
        </p:txBody>
      </p:sp>
      <p:pic>
        <p:nvPicPr>
          <p:cNvPr id="8"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88105" y="1030287"/>
            <a:ext cx="8967786" cy="5370512"/>
          </a:xfrm>
        </p:spPr>
        <p:txBody>
          <a:bodyPr>
            <a:noAutofit/>
          </a:bodyPr>
          <a:lstStyle/>
          <a:p>
            <a:r>
              <a:rPr lang="ru-RU" sz="1100" kern="0" dirty="0" smtClean="0">
                <a:solidFill>
                  <a:srgbClr val="3C230A"/>
                </a:solidFill>
                <a:latin typeface="Times New Roman" panose="02020603050405020304" pitchFamily="18" charset="0"/>
                <a:cs typeface="Times New Roman" panose="02020603050405020304" pitchFamily="18" charset="0"/>
              </a:rPr>
              <a:t>Мера, противоречащая положениям ГАТТ, оправдывается ст. </a:t>
            </a:r>
            <a:r>
              <a:rPr lang="en-GB" sz="1100" kern="0" dirty="0" smtClean="0">
                <a:solidFill>
                  <a:srgbClr val="3C230A"/>
                </a:solidFill>
                <a:latin typeface="Times New Roman" panose="02020603050405020304" pitchFamily="18" charset="0"/>
                <a:cs typeface="Times New Roman" panose="02020603050405020304" pitchFamily="18" charset="0"/>
              </a:rPr>
              <a:t>XX(b) </a:t>
            </a:r>
            <a:r>
              <a:rPr lang="ru-RU" sz="1100" kern="0" dirty="0" smtClean="0">
                <a:solidFill>
                  <a:srgbClr val="3C230A"/>
                </a:solidFill>
                <a:latin typeface="Times New Roman" panose="02020603050405020304" pitchFamily="18" charset="0"/>
                <a:cs typeface="Times New Roman" panose="02020603050405020304" pitchFamily="18" charset="0"/>
              </a:rPr>
              <a:t>ГАТТ, если 1) целью меры является защита жизни или здоровья человека, животных и растений; и 2) мера необходима для достижения данной цели;</a:t>
            </a:r>
            <a:endParaRPr lang="en-GB" sz="1100" kern="0" dirty="0" smtClean="0">
              <a:solidFill>
                <a:srgbClr val="3C230A"/>
              </a:solidFill>
              <a:latin typeface="Times New Roman" panose="02020603050405020304" pitchFamily="18" charset="0"/>
              <a:cs typeface="Times New Roman" panose="02020603050405020304" pitchFamily="18" charset="0"/>
            </a:endParaRPr>
          </a:p>
          <a:p>
            <a:r>
              <a:rPr lang="ru-RU" sz="1100" kern="0" dirty="0" smtClean="0">
                <a:solidFill>
                  <a:srgbClr val="3C230A"/>
                </a:solidFill>
                <a:latin typeface="Times New Roman" panose="02020603050405020304" pitchFamily="18" charset="0"/>
                <a:cs typeface="Times New Roman" panose="02020603050405020304" pitchFamily="18" charset="0"/>
              </a:rPr>
              <a:t>Первый тест – довольно </a:t>
            </a:r>
            <a:r>
              <a:rPr lang="ru-RU" sz="1100" kern="0" dirty="0">
                <a:solidFill>
                  <a:srgbClr val="3C230A"/>
                </a:solidFill>
                <a:latin typeface="Times New Roman" panose="02020603050405020304" pitchFamily="18" charset="0"/>
                <a:cs typeface="Times New Roman" panose="02020603050405020304" pitchFamily="18" charset="0"/>
              </a:rPr>
              <a:t>лёгкий: целью меры </a:t>
            </a:r>
            <a:r>
              <a:rPr lang="ru-RU" sz="1100" kern="0" dirty="0" smtClean="0">
                <a:solidFill>
                  <a:srgbClr val="3C230A"/>
                </a:solidFill>
                <a:latin typeface="Times New Roman" panose="02020603050405020304" pitchFamily="18" charset="0"/>
                <a:cs typeface="Times New Roman" panose="02020603050405020304" pitchFamily="18" charset="0"/>
              </a:rPr>
              <a:t>должна быть </a:t>
            </a:r>
            <a:r>
              <a:rPr lang="ru-RU" sz="1100" kern="0" dirty="0">
                <a:solidFill>
                  <a:srgbClr val="3C230A"/>
                </a:solidFill>
                <a:latin typeface="Times New Roman" panose="02020603050405020304" pitchFamily="18" charset="0"/>
                <a:cs typeface="Times New Roman" panose="02020603050405020304" pitchFamily="18" charset="0"/>
              </a:rPr>
              <a:t>защита жизни или здоровья человека, животных и растений. </a:t>
            </a:r>
            <a:r>
              <a:rPr lang="ru-RU" sz="1100" kern="0" dirty="0" smtClean="0">
                <a:solidFill>
                  <a:srgbClr val="3C230A"/>
                </a:solidFill>
                <a:latin typeface="Times New Roman" panose="02020603050405020304" pitchFamily="18" charset="0"/>
                <a:cs typeface="Times New Roman" panose="02020603050405020304" pitchFamily="18" charset="0"/>
              </a:rPr>
              <a:t>Например, </a:t>
            </a:r>
            <a:r>
              <a:rPr lang="ru-RU" sz="1100" kern="0" dirty="0">
                <a:solidFill>
                  <a:srgbClr val="3C230A"/>
                </a:solidFill>
                <a:latin typeface="Times New Roman" panose="02020603050405020304" pitchFamily="18" charset="0"/>
                <a:cs typeface="Times New Roman" panose="02020603050405020304" pitchFamily="18" charset="0"/>
              </a:rPr>
              <a:t>в практике ОРС ВТО: сокращение курения сигарет, выбросов в атмосферу, рисков от накопления вышедших из употребления </a:t>
            </a:r>
            <a:r>
              <a:rPr lang="ru-RU" sz="1100" kern="0" dirty="0" smtClean="0">
                <a:solidFill>
                  <a:srgbClr val="3C230A"/>
                </a:solidFill>
                <a:latin typeface="Times New Roman" panose="02020603050405020304" pitchFamily="18" charset="0"/>
                <a:cs typeface="Times New Roman" panose="02020603050405020304" pitchFamily="18" charset="0"/>
              </a:rPr>
              <a:t>шин;</a:t>
            </a:r>
            <a:endParaRPr lang="ru-RU" sz="1100" kern="0" dirty="0">
              <a:solidFill>
                <a:srgbClr val="3C230A"/>
              </a:solidFill>
              <a:latin typeface="Times New Roman" panose="02020603050405020304" pitchFamily="18" charset="0"/>
              <a:cs typeface="Times New Roman" panose="02020603050405020304" pitchFamily="18" charset="0"/>
            </a:endParaRPr>
          </a:p>
          <a:p>
            <a:r>
              <a:rPr lang="de-DE" sz="1100" kern="0" dirty="0" err="1">
                <a:solidFill>
                  <a:srgbClr val="3C230A"/>
                </a:solidFill>
                <a:latin typeface="Times New Roman" panose="02020603050405020304" pitchFamily="18" charset="0"/>
                <a:cs typeface="Times New Roman" panose="02020603050405020304" pitchFamily="18" charset="0"/>
              </a:rPr>
              <a:t>Bra</a:t>
            </a:r>
            <a:r>
              <a:rPr lang="en-US" sz="1100" kern="0" dirty="0" err="1">
                <a:solidFill>
                  <a:srgbClr val="3C230A"/>
                </a:solidFill>
                <a:latin typeface="Times New Roman" panose="02020603050405020304" pitchFamily="18" charset="0"/>
                <a:cs typeface="Times New Roman" panose="02020603050405020304" pitchFamily="18" charset="0"/>
              </a:rPr>
              <a:t>zil</a:t>
            </a:r>
            <a:r>
              <a:rPr lang="en-US" sz="1100" kern="0" dirty="0">
                <a:solidFill>
                  <a:srgbClr val="3C230A"/>
                </a:solidFill>
                <a:latin typeface="Times New Roman" panose="02020603050405020304" pitchFamily="18" charset="0"/>
                <a:cs typeface="Times New Roman" panose="02020603050405020304" pitchFamily="18" charset="0"/>
              </a:rPr>
              <a:t> – Retreaded </a:t>
            </a:r>
            <a:r>
              <a:rPr lang="en-US" sz="1100" kern="0" dirty="0" err="1">
                <a:solidFill>
                  <a:srgbClr val="3C230A"/>
                </a:solidFill>
                <a:latin typeface="Times New Roman" panose="02020603050405020304" pitchFamily="18" charset="0"/>
                <a:cs typeface="Times New Roman" panose="02020603050405020304" pitchFamily="18" charset="0"/>
              </a:rPr>
              <a:t>Tyres</a:t>
            </a:r>
            <a:r>
              <a:rPr lang="en-US" sz="1100" kern="0" dirty="0">
                <a:solidFill>
                  <a:srgbClr val="3C230A"/>
                </a:solidFill>
                <a:latin typeface="Times New Roman" panose="02020603050405020304" pitchFamily="18" charset="0"/>
                <a:cs typeface="Times New Roman" panose="02020603050405020304" pitchFamily="18" charset="0"/>
              </a:rPr>
              <a:t> (2007 </a:t>
            </a:r>
            <a:r>
              <a:rPr lang="ru-RU" sz="1100" kern="0" dirty="0">
                <a:solidFill>
                  <a:srgbClr val="3C230A"/>
                </a:solidFill>
                <a:latin typeface="Times New Roman" panose="02020603050405020304" pitchFamily="18" charset="0"/>
                <a:cs typeface="Times New Roman" panose="02020603050405020304" pitchFamily="18" charset="0"/>
              </a:rPr>
              <a:t>г.</a:t>
            </a:r>
            <a:r>
              <a:rPr lang="en-US" sz="1100" kern="0" dirty="0" smtClean="0">
                <a:solidFill>
                  <a:srgbClr val="3C230A"/>
                </a:solidFill>
                <a:latin typeface="Times New Roman" panose="02020603050405020304" pitchFamily="18" charset="0"/>
                <a:cs typeface="Times New Roman" panose="02020603050405020304" pitchFamily="18" charset="0"/>
              </a:rPr>
              <a:t>)</a:t>
            </a:r>
            <a:r>
              <a:rPr lang="ru-RU" sz="1100" kern="0" dirty="0" smtClean="0">
                <a:solidFill>
                  <a:srgbClr val="3C230A"/>
                </a:solidFill>
                <a:latin typeface="Times New Roman" panose="02020603050405020304" pitchFamily="18" charset="0"/>
                <a:cs typeface="Times New Roman" panose="02020603050405020304" pitchFamily="18" charset="0"/>
              </a:rPr>
              <a:t>: Бразилия </a:t>
            </a:r>
            <a:r>
              <a:rPr lang="ru-RU" sz="1100" kern="0" dirty="0">
                <a:solidFill>
                  <a:srgbClr val="3C230A"/>
                </a:solidFill>
                <a:latin typeface="Times New Roman" panose="02020603050405020304" pitchFamily="18" charset="0"/>
                <a:cs typeface="Times New Roman" panose="02020603050405020304" pitchFamily="18" charset="0"/>
              </a:rPr>
              <a:t>смогла обосновать, что накопление вышедших из употребления шин создает риск повышения заболеваемости теми заболеваниями, которые переносят москиты (</a:t>
            </a:r>
            <a:r>
              <a:rPr lang="ru-RU" sz="1100" kern="0" dirty="0" smtClean="0">
                <a:solidFill>
                  <a:srgbClr val="3C230A"/>
                </a:solidFill>
                <a:latin typeface="Times New Roman" panose="02020603050405020304" pitchFamily="18" charset="0"/>
                <a:cs typeface="Times New Roman" panose="02020603050405020304" pitchFamily="18" charset="0"/>
              </a:rPr>
              <a:t>например, </a:t>
            </a:r>
            <a:r>
              <a:rPr lang="ru-RU" sz="1100" kern="0" dirty="0">
                <a:solidFill>
                  <a:srgbClr val="3C230A"/>
                </a:solidFill>
                <a:latin typeface="Times New Roman" panose="02020603050405020304" pitchFamily="18" charset="0"/>
                <a:cs typeface="Times New Roman" panose="02020603050405020304" pitchFamily="18" charset="0"/>
              </a:rPr>
              <a:t>жёлтая лихорадка</a:t>
            </a:r>
            <a:r>
              <a:rPr lang="ru-RU" sz="1100" kern="0" dirty="0" smtClean="0">
                <a:solidFill>
                  <a:srgbClr val="3C230A"/>
                </a:solidFill>
                <a:latin typeface="Times New Roman" panose="02020603050405020304" pitchFamily="18" charset="0"/>
                <a:cs typeface="Times New Roman" panose="02020603050405020304" pitchFamily="18" charset="0"/>
              </a:rPr>
              <a:t>), однако сама по себе защита окружающей среды не является оправданием, если она не подразумевает также защиту жизни или здоровья человека, животных и растений;</a:t>
            </a:r>
          </a:p>
          <a:p>
            <a:r>
              <a:rPr lang="en-GB" sz="1100" kern="0" dirty="0">
                <a:solidFill>
                  <a:srgbClr val="3C230A"/>
                </a:solidFill>
                <a:latin typeface="Times New Roman" panose="02020603050405020304" pitchFamily="18" charset="0"/>
                <a:cs typeface="Times New Roman" panose="02020603050405020304" pitchFamily="18" charset="0"/>
              </a:rPr>
              <a:t>China – Raw Materials</a:t>
            </a:r>
            <a:r>
              <a:rPr lang="ru-RU" sz="1100" kern="0" dirty="0">
                <a:solidFill>
                  <a:srgbClr val="3C230A"/>
                </a:solidFill>
                <a:latin typeface="Times New Roman" panose="02020603050405020304" pitchFamily="18" charset="0"/>
                <a:cs typeface="Times New Roman" panose="02020603050405020304" pitchFamily="18" charset="0"/>
              </a:rPr>
              <a:t> (2012 г.): ТГ </a:t>
            </a:r>
            <a:r>
              <a:rPr lang="ru-RU" sz="1100" kern="0" dirty="0" smtClean="0">
                <a:solidFill>
                  <a:srgbClr val="3C230A"/>
                </a:solidFill>
                <a:latin typeface="Times New Roman" panose="02020603050405020304" pitchFamily="18" charset="0"/>
                <a:cs typeface="Times New Roman" panose="02020603050405020304" pitchFamily="18" charset="0"/>
              </a:rPr>
              <a:t>пришла к выводу, что Китай не смог доказать, что введенные им экспортные ограничения «были частью комплексной программы, поддерживаемой с целью снижения загрязнения», и поэтому у ТГ возникли серьезные сомнения относительно того, что они были направлены на защиту жизни или здоровья человека, животных или растений;</a:t>
            </a:r>
          </a:p>
          <a:p>
            <a:r>
              <a:rPr lang="ru-RU" sz="1100" kern="0" dirty="0" smtClean="0">
                <a:solidFill>
                  <a:srgbClr val="3C230A"/>
                </a:solidFill>
                <a:latin typeface="Times New Roman" panose="02020603050405020304" pitchFamily="18" charset="0"/>
                <a:cs typeface="Times New Roman" panose="02020603050405020304" pitchFamily="18" charset="0"/>
              </a:rPr>
              <a:t>Второй тест: мера должна быть </a:t>
            </a:r>
            <a:r>
              <a:rPr lang="ru-RU" sz="1100" u="sng" kern="0" dirty="0" smtClean="0">
                <a:solidFill>
                  <a:srgbClr val="3C230A"/>
                </a:solidFill>
                <a:latin typeface="Times New Roman" panose="02020603050405020304" pitchFamily="18" charset="0"/>
                <a:cs typeface="Times New Roman" panose="02020603050405020304" pitchFamily="18" charset="0"/>
              </a:rPr>
              <a:t>необходимой</a:t>
            </a:r>
            <a:r>
              <a:rPr lang="ru-RU" sz="1100" kern="0" dirty="0" smtClean="0">
                <a:solidFill>
                  <a:srgbClr val="3C230A"/>
                </a:solidFill>
                <a:latin typeface="Times New Roman" panose="02020603050405020304" pitchFamily="18" charset="0"/>
                <a:cs typeface="Times New Roman" panose="02020603050405020304" pitchFamily="18" charset="0"/>
              </a:rPr>
              <a:t> для достижения этой цели. Толкование и применение требования «необходимости» эволюционировало с течением времени. Первый кейс, когда АО дал определение понятию «необходимость»: </a:t>
            </a:r>
            <a:r>
              <a:rPr lang="de-DE" sz="1100" kern="0" dirty="0" smtClean="0">
                <a:solidFill>
                  <a:srgbClr val="3C230A"/>
                </a:solidFill>
                <a:latin typeface="Times New Roman" panose="02020603050405020304" pitchFamily="18" charset="0"/>
                <a:cs typeface="Times New Roman" panose="02020603050405020304" pitchFamily="18" charset="0"/>
              </a:rPr>
              <a:t>Korea </a:t>
            </a:r>
            <a:r>
              <a:rPr lang="en-US" sz="1100" kern="0" dirty="0" smtClean="0">
                <a:solidFill>
                  <a:srgbClr val="3C230A"/>
                </a:solidFill>
                <a:latin typeface="Times New Roman" panose="02020603050405020304" pitchFamily="18" charset="0"/>
                <a:cs typeface="Times New Roman" panose="02020603050405020304" pitchFamily="18" charset="0"/>
              </a:rPr>
              <a:t>– Various Measures on Beef  (2011</a:t>
            </a:r>
            <a:r>
              <a:rPr lang="ru-RU" sz="1100" kern="0" dirty="0" smtClean="0">
                <a:solidFill>
                  <a:srgbClr val="3C230A"/>
                </a:solidFill>
                <a:latin typeface="Times New Roman" panose="02020603050405020304" pitchFamily="18" charset="0"/>
                <a:cs typeface="Times New Roman" panose="02020603050405020304" pitchFamily="18" charset="0"/>
              </a:rPr>
              <a:t> г.</a:t>
            </a:r>
            <a:r>
              <a:rPr lang="en-US" sz="1100" kern="0" dirty="0" smtClean="0">
                <a:solidFill>
                  <a:srgbClr val="3C230A"/>
                </a:solidFill>
                <a:latin typeface="Times New Roman" panose="02020603050405020304" pitchFamily="18" charset="0"/>
                <a:cs typeface="Times New Roman" panose="02020603050405020304" pitchFamily="18" charset="0"/>
              </a:rPr>
              <a:t>)</a:t>
            </a:r>
            <a:r>
              <a:rPr lang="ru-RU" sz="1100" kern="0" dirty="0" smtClean="0">
                <a:solidFill>
                  <a:srgbClr val="3C230A"/>
                </a:solidFill>
                <a:latin typeface="Times New Roman" panose="02020603050405020304" pitchFamily="18" charset="0"/>
                <a:cs typeface="Times New Roman" panose="02020603050405020304" pitchFamily="18" charset="0"/>
              </a:rPr>
              <a:t>, но этот случай касался ст. ХХ(</a:t>
            </a:r>
            <a:r>
              <a:rPr lang="de-DE" sz="1100" kern="0" dirty="0" smtClean="0">
                <a:solidFill>
                  <a:srgbClr val="3C230A"/>
                </a:solidFill>
                <a:latin typeface="Times New Roman" panose="02020603050405020304" pitchFamily="18" charset="0"/>
                <a:cs typeface="Times New Roman" panose="02020603050405020304" pitchFamily="18" charset="0"/>
              </a:rPr>
              <a:t>d</a:t>
            </a:r>
            <a:r>
              <a:rPr lang="ru-RU" sz="1100" kern="0" dirty="0" smtClean="0">
                <a:solidFill>
                  <a:srgbClr val="3C230A"/>
                </a:solidFill>
                <a:latin typeface="Times New Roman" panose="02020603050405020304" pitchFamily="18" charset="0"/>
                <a:cs typeface="Times New Roman" panose="02020603050405020304" pitchFamily="18" charset="0"/>
              </a:rPr>
              <a:t>), а не ст. ХХ(</a:t>
            </a:r>
            <a:r>
              <a:rPr lang="de-DE" sz="1100" kern="0" dirty="0" smtClean="0">
                <a:solidFill>
                  <a:srgbClr val="3C230A"/>
                </a:solidFill>
                <a:latin typeface="Times New Roman" panose="02020603050405020304" pitchFamily="18" charset="0"/>
                <a:cs typeface="Times New Roman" panose="02020603050405020304" pitchFamily="18" charset="0"/>
              </a:rPr>
              <a:t>b</a:t>
            </a:r>
            <a:r>
              <a:rPr lang="ru-RU" sz="1100" kern="0" dirty="0" smtClean="0">
                <a:solidFill>
                  <a:srgbClr val="3C230A"/>
                </a:solidFill>
                <a:latin typeface="Times New Roman" panose="02020603050405020304" pitchFamily="18" charset="0"/>
                <a:cs typeface="Times New Roman" panose="02020603050405020304" pitchFamily="18" charset="0"/>
              </a:rPr>
              <a:t>). Впервые АО применил этот же подход к ст. </a:t>
            </a:r>
            <a:r>
              <a:rPr lang="ru-RU" sz="1100" kern="0" dirty="0">
                <a:solidFill>
                  <a:srgbClr val="3C230A"/>
                </a:solidFill>
                <a:latin typeface="Times New Roman" panose="02020603050405020304" pitchFamily="18" charset="0"/>
                <a:cs typeface="Times New Roman" panose="02020603050405020304" pitchFamily="18" charset="0"/>
              </a:rPr>
              <a:t>ХХ(</a:t>
            </a:r>
            <a:r>
              <a:rPr lang="de-DE" sz="1100" kern="0" dirty="0">
                <a:solidFill>
                  <a:srgbClr val="3C230A"/>
                </a:solidFill>
                <a:latin typeface="Times New Roman" panose="02020603050405020304" pitchFamily="18" charset="0"/>
                <a:cs typeface="Times New Roman" panose="02020603050405020304" pitchFamily="18" charset="0"/>
              </a:rPr>
              <a:t>b</a:t>
            </a:r>
            <a:r>
              <a:rPr lang="ru-RU" sz="1100" kern="0" dirty="0" smtClean="0">
                <a:solidFill>
                  <a:srgbClr val="3C230A"/>
                </a:solidFill>
                <a:latin typeface="Times New Roman" panose="02020603050405020304" pitchFamily="18" charset="0"/>
                <a:cs typeface="Times New Roman" panose="02020603050405020304" pitchFamily="18" charset="0"/>
              </a:rPr>
              <a:t>) в деле </a:t>
            </a:r>
            <a:r>
              <a:rPr lang="en-US" sz="1100" kern="0" dirty="0" smtClean="0">
                <a:solidFill>
                  <a:srgbClr val="3C230A"/>
                </a:solidFill>
                <a:latin typeface="Times New Roman" panose="02020603050405020304" pitchFamily="18" charset="0"/>
                <a:cs typeface="Times New Roman" panose="02020603050405020304" pitchFamily="18" charset="0"/>
              </a:rPr>
              <a:t>Brazil – Retreaded </a:t>
            </a:r>
            <a:r>
              <a:rPr lang="en-US" sz="1100" kern="0" dirty="0" err="1" smtClean="0">
                <a:solidFill>
                  <a:srgbClr val="3C230A"/>
                </a:solidFill>
                <a:latin typeface="Times New Roman" panose="02020603050405020304" pitchFamily="18" charset="0"/>
                <a:cs typeface="Times New Roman" panose="02020603050405020304" pitchFamily="18" charset="0"/>
              </a:rPr>
              <a:t>Tyres</a:t>
            </a:r>
            <a:r>
              <a:rPr lang="en-US" sz="1100" kern="0" dirty="0" smtClean="0">
                <a:solidFill>
                  <a:srgbClr val="3C230A"/>
                </a:solidFill>
                <a:latin typeface="Times New Roman" panose="02020603050405020304" pitchFamily="18" charset="0"/>
                <a:cs typeface="Times New Roman" panose="02020603050405020304" pitchFamily="18" charset="0"/>
              </a:rPr>
              <a:t> (2007</a:t>
            </a:r>
            <a:r>
              <a:rPr lang="ru-RU" sz="1100" kern="0" dirty="0" smtClean="0">
                <a:solidFill>
                  <a:srgbClr val="3C230A"/>
                </a:solidFill>
                <a:latin typeface="Times New Roman" panose="02020603050405020304" pitchFamily="18" charset="0"/>
                <a:cs typeface="Times New Roman" panose="02020603050405020304" pitchFamily="18" charset="0"/>
              </a:rPr>
              <a:t> г.</a:t>
            </a:r>
            <a:r>
              <a:rPr lang="en-US"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a:solidFill>
                  <a:srgbClr val="3C230A"/>
                </a:solidFill>
                <a:latin typeface="Times New Roman" panose="02020603050405020304" pitchFamily="18" charset="0"/>
                <a:cs typeface="Times New Roman" panose="02020603050405020304" pitchFamily="18" charset="0"/>
              </a:rPr>
              <a:t>«</a:t>
            </a:r>
            <a:r>
              <a:rPr lang="ru-RU" sz="1100" dirty="0">
                <a:latin typeface="Times New Roman" panose="02020603050405020304" pitchFamily="18" charset="0"/>
                <a:cs typeface="Times New Roman" panose="02020603050405020304" pitchFamily="18" charset="0"/>
              </a:rPr>
              <a:t>[Ч]</a:t>
            </a:r>
            <a:r>
              <a:rPr lang="ru-RU" sz="1100" dirty="0" err="1">
                <a:latin typeface="Times New Roman" panose="02020603050405020304" pitchFamily="18" charset="0"/>
                <a:cs typeface="Times New Roman" panose="02020603050405020304" pitchFamily="18" charset="0"/>
              </a:rPr>
              <a:t>тобы</a:t>
            </a:r>
            <a:r>
              <a:rPr lang="ru-RU" sz="1100" dirty="0">
                <a:latin typeface="Times New Roman" panose="02020603050405020304" pitchFamily="18" charset="0"/>
                <a:cs typeface="Times New Roman" panose="02020603050405020304" pitchFamily="18" charset="0"/>
              </a:rPr>
              <a:t> определить, является ли мера «необходимой» в понимании статьи </a:t>
            </a:r>
            <a:r>
              <a:rPr lang="ru-RU" sz="1100" dirty="0" err="1">
                <a:latin typeface="Times New Roman" panose="02020603050405020304" pitchFamily="18" charset="0"/>
                <a:cs typeface="Times New Roman" panose="02020603050405020304" pitchFamily="18" charset="0"/>
              </a:rPr>
              <a:t>XX</a:t>
            </a:r>
            <a:r>
              <a:rPr lang="ru-RU" sz="1100" dirty="0">
                <a:latin typeface="Times New Roman" panose="02020603050405020304" pitchFamily="18" charset="0"/>
                <a:cs typeface="Times New Roman" panose="02020603050405020304" pitchFamily="18" charset="0"/>
              </a:rPr>
              <a:t>(b) ГАТТ 1994, комиссия должна рассмотреть имеющие значение факторы, в частности, важность рассматриваемых интересов или ценностей, степень вклада в достижение установленных мерой целей и масштаб накладываемых на торговлю ограничений. Если предварительным заключением при проведении такого анализа будет признание необходимости соответствующей меры, этот результат должен быть подтвержден путем сравнения меры с возможными альтернативами, которые могут ограничивать торговлю в меньшей степени, обеспечивая при этом эквивалентный вклад в достижение цели. Такое сравнение должно быть проведено с учетом важности рассматриваемых интересов или ценностей. Именно путем такой процедуры комиссия определяет необходимость применения </a:t>
            </a:r>
            <a:r>
              <a:rPr lang="ru-RU" sz="1100" dirty="0" smtClean="0">
                <a:latin typeface="Times New Roman" panose="02020603050405020304" pitchFamily="18" charset="0"/>
                <a:cs typeface="Times New Roman" panose="02020603050405020304" pitchFamily="18" charset="0"/>
              </a:rPr>
              <a:t>меры»;</a:t>
            </a:r>
          </a:p>
          <a:p>
            <a:r>
              <a:rPr lang="en-US" sz="1100" kern="0" dirty="0" smtClean="0">
                <a:solidFill>
                  <a:srgbClr val="3C230A"/>
                </a:solidFill>
                <a:latin typeface="Times New Roman" panose="02020603050405020304" pitchFamily="18" charset="0"/>
                <a:cs typeface="Times New Roman" panose="02020603050405020304" pitchFamily="18" charset="0"/>
              </a:rPr>
              <a:t>EC – Asbestos (2001</a:t>
            </a:r>
            <a:r>
              <a:rPr lang="ru-RU" sz="1100" kern="0" dirty="0" smtClean="0">
                <a:solidFill>
                  <a:srgbClr val="3C230A"/>
                </a:solidFill>
                <a:latin typeface="Times New Roman" panose="02020603050405020304" pitchFamily="18" charset="0"/>
                <a:cs typeface="Times New Roman" panose="02020603050405020304" pitchFamily="18" charset="0"/>
              </a:rPr>
              <a:t> г.</a:t>
            </a:r>
            <a:r>
              <a:rPr lang="en-US" sz="1100" kern="0" dirty="0" smtClean="0">
                <a:solidFill>
                  <a:srgbClr val="3C230A"/>
                </a:solidFill>
                <a:latin typeface="Times New Roman" panose="02020603050405020304" pitchFamily="18" charset="0"/>
                <a:cs typeface="Times New Roman" panose="02020603050405020304" pitchFamily="18" charset="0"/>
              </a:rPr>
              <a:t>)</a:t>
            </a:r>
            <a:r>
              <a:rPr lang="ru-RU" sz="1100" kern="0" dirty="0" smtClean="0">
                <a:solidFill>
                  <a:srgbClr val="3C230A"/>
                </a:solidFill>
                <a:latin typeface="Times New Roman" panose="02020603050405020304" pitchFamily="18" charset="0"/>
                <a:cs typeface="Times New Roman" panose="02020603050405020304" pitchFamily="18" charset="0"/>
              </a:rPr>
              <a:t>, АО</a:t>
            </a:r>
            <a:r>
              <a:rPr lang="en-US"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smtClean="0">
                <a:solidFill>
                  <a:srgbClr val="3C230A"/>
                </a:solidFill>
                <a:latin typeface="Times New Roman" panose="02020603050405020304" pitchFamily="18" charset="0"/>
                <a:cs typeface="Times New Roman" panose="02020603050405020304" pitchFamily="18" charset="0"/>
              </a:rPr>
              <a:t>введенный Францией запрет импорта цемента с асбестом противоречил ст. </a:t>
            </a:r>
            <a:r>
              <a:rPr lang="de-DE" sz="1100" kern="0" dirty="0" smtClean="0">
                <a:solidFill>
                  <a:srgbClr val="3C230A"/>
                </a:solidFill>
                <a:latin typeface="Times New Roman" panose="02020603050405020304" pitchFamily="18" charset="0"/>
                <a:cs typeface="Times New Roman" panose="02020603050405020304" pitchFamily="18" charset="0"/>
              </a:rPr>
              <a:t>III</a:t>
            </a:r>
            <a:r>
              <a:rPr lang="en-US" sz="1100" kern="0" dirty="0" smtClean="0">
                <a:solidFill>
                  <a:srgbClr val="3C230A"/>
                </a:solidFill>
                <a:latin typeface="Times New Roman" panose="02020603050405020304" pitchFamily="18" charset="0"/>
                <a:cs typeface="Times New Roman" panose="02020603050405020304" pitchFamily="18" charset="0"/>
              </a:rPr>
              <a:t>:4</a:t>
            </a:r>
            <a:r>
              <a:rPr lang="ru-RU" sz="1100" kern="0" dirty="0" smtClean="0">
                <a:solidFill>
                  <a:srgbClr val="3C230A"/>
                </a:solidFill>
                <a:latin typeface="Times New Roman" panose="02020603050405020304" pitchFamily="18" charset="0"/>
                <a:cs typeface="Times New Roman" panose="02020603050405020304" pitchFamily="18" charset="0"/>
              </a:rPr>
              <a:t> ГАТТ-1994, поэтому рассуждения третейской группы по ст. ХХ(</a:t>
            </a:r>
            <a:r>
              <a:rPr lang="de-DE" sz="1100" kern="0" dirty="0" smtClean="0">
                <a:solidFill>
                  <a:srgbClr val="3C230A"/>
                </a:solidFill>
                <a:latin typeface="Times New Roman" panose="02020603050405020304" pitchFamily="18" charset="0"/>
                <a:cs typeface="Times New Roman" panose="02020603050405020304" pitchFamily="18" charset="0"/>
              </a:rPr>
              <a:t>b</a:t>
            </a:r>
            <a:r>
              <a:rPr lang="ru-RU" sz="1100" kern="0" dirty="0" smtClean="0">
                <a:solidFill>
                  <a:srgbClr val="3C230A"/>
                </a:solidFill>
                <a:latin typeface="Times New Roman" panose="02020603050405020304" pitchFamily="18" charset="0"/>
                <a:cs typeface="Times New Roman" panose="02020603050405020304" pitchFamily="18" charset="0"/>
              </a:rPr>
              <a:t>) были чисто теоретическими. Тем не менее, в этом деле АО обратился к некоторым вопросам, возникшим при определении того, можно ли оправдать меру, не соответствующую ГАТТ, по ст. </a:t>
            </a:r>
            <a:r>
              <a:rPr lang="ru-RU" sz="1100" kern="0" dirty="0">
                <a:solidFill>
                  <a:srgbClr val="3C230A"/>
                </a:solidFill>
                <a:latin typeface="Times New Roman" panose="02020603050405020304" pitchFamily="18" charset="0"/>
                <a:cs typeface="Times New Roman" panose="02020603050405020304" pitchFamily="18" charset="0"/>
              </a:rPr>
              <a:t>ХХ(</a:t>
            </a:r>
            <a:r>
              <a:rPr lang="de-DE" sz="1100" kern="0" dirty="0">
                <a:solidFill>
                  <a:srgbClr val="3C230A"/>
                </a:solidFill>
                <a:latin typeface="Times New Roman" panose="02020603050405020304" pitchFamily="18" charset="0"/>
                <a:cs typeface="Times New Roman" panose="02020603050405020304" pitchFamily="18" charset="0"/>
              </a:rPr>
              <a:t>b</a:t>
            </a:r>
            <a:r>
              <a:rPr lang="ru-RU" sz="1100" kern="0" dirty="0" smtClean="0">
                <a:solidFill>
                  <a:srgbClr val="3C230A"/>
                </a:solidFill>
                <a:latin typeface="Times New Roman" panose="02020603050405020304" pitchFamily="18" charset="0"/>
                <a:cs typeface="Times New Roman" panose="02020603050405020304" pitchFamily="18" charset="0"/>
              </a:rPr>
              <a:t>). АО сделал 4 вывода:</a:t>
            </a:r>
          </a:p>
          <a:p>
            <a:pPr marL="628650" lvl="1" indent="-228600">
              <a:buAutoNum type="arabicParenR"/>
            </a:pPr>
            <a:r>
              <a:rPr lang="ru-RU" sz="1100" kern="0" dirty="0" smtClean="0">
                <a:solidFill>
                  <a:srgbClr val="3C230A"/>
                </a:solidFill>
                <a:latin typeface="Times New Roman" panose="02020603050405020304" pitchFamily="18" charset="0"/>
                <a:cs typeface="Times New Roman" panose="02020603050405020304" pitchFamily="18" charset="0"/>
              </a:rPr>
              <a:t>Чем важнее то общественное благо (например, жизнь и здоровье человека), которое защищает рассматриваемая мера, и чем более тот вклад, который эта мера вносит в защиту и поощрение этого блага, тем проще считать эту меру «необходимой». Правда, в том деле АО не упомянул третий фактор процесса взвешивания и поиска баланса (который был применен в деле </a:t>
            </a:r>
            <a:r>
              <a:rPr lang="de-DE" sz="1100" kern="0" dirty="0" err="1" smtClean="0">
                <a:solidFill>
                  <a:srgbClr val="3C230A"/>
                </a:solidFill>
                <a:latin typeface="Times New Roman" panose="02020603050405020304" pitchFamily="18" charset="0"/>
                <a:cs typeface="Times New Roman" panose="02020603050405020304" pitchFamily="18" charset="0"/>
              </a:rPr>
              <a:t>Brazil</a:t>
            </a:r>
            <a:r>
              <a:rPr lang="de-DE" sz="1100" kern="0" dirty="0" smtClean="0">
                <a:solidFill>
                  <a:srgbClr val="3C230A"/>
                </a:solidFill>
                <a:latin typeface="Times New Roman" panose="02020603050405020304" pitchFamily="18" charset="0"/>
                <a:cs typeface="Times New Roman" panose="02020603050405020304" pitchFamily="18" charset="0"/>
              </a:rPr>
              <a:t> – </a:t>
            </a:r>
            <a:r>
              <a:rPr lang="de-DE" sz="1100" kern="0" dirty="0" err="1" smtClean="0">
                <a:solidFill>
                  <a:srgbClr val="3C230A"/>
                </a:solidFill>
                <a:latin typeface="Times New Roman" panose="02020603050405020304" pitchFamily="18" charset="0"/>
                <a:cs typeface="Times New Roman" panose="02020603050405020304" pitchFamily="18" charset="0"/>
              </a:rPr>
              <a:t>Retreaded</a:t>
            </a:r>
            <a:r>
              <a:rPr lang="de-DE" sz="1100" kern="0" dirty="0" smtClean="0">
                <a:solidFill>
                  <a:srgbClr val="3C230A"/>
                </a:solidFill>
                <a:latin typeface="Times New Roman" panose="02020603050405020304" pitchFamily="18" charset="0"/>
                <a:cs typeface="Times New Roman" panose="02020603050405020304" pitchFamily="18" charset="0"/>
              </a:rPr>
              <a:t> </a:t>
            </a:r>
            <a:r>
              <a:rPr lang="en-US" sz="1100" kern="0" dirty="0" err="1" smtClean="0">
                <a:solidFill>
                  <a:srgbClr val="3C230A"/>
                </a:solidFill>
                <a:latin typeface="Times New Roman" panose="02020603050405020304" pitchFamily="18" charset="0"/>
                <a:cs typeface="Times New Roman" panose="02020603050405020304" pitchFamily="18" charset="0"/>
              </a:rPr>
              <a:t>Tyres</a:t>
            </a:r>
            <a:r>
              <a:rPr lang="en-US"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smtClean="0">
                <a:solidFill>
                  <a:srgbClr val="3C230A"/>
                </a:solidFill>
                <a:latin typeface="Times New Roman" panose="02020603050405020304" pitchFamily="18" charset="0"/>
                <a:cs typeface="Times New Roman" panose="02020603050405020304" pitchFamily="18" charset="0"/>
              </a:rPr>
              <a:t>(2007 г.) и после него), чтобы определить, является ли мера «необходимой»: ограничительное влияние меры на международную торговлю. В деле </a:t>
            </a:r>
            <a:r>
              <a:rPr lang="de-DE" sz="1100" kern="0" dirty="0" err="1">
                <a:solidFill>
                  <a:srgbClr val="3C230A"/>
                </a:solidFill>
                <a:latin typeface="Times New Roman" panose="02020603050405020304" pitchFamily="18" charset="0"/>
                <a:cs typeface="Times New Roman" panose="02020603050405020304" pitchFamily="18" charset="0"/>
              </a:rPr>
              <a:t>Brazil</a:t>
            </a:r>
            <a:r>
              <a:rPr lang="de-DE" sz="1100" kern="0" dirty="0">
                <a:solidFill>
                  <a:srgbClr val="3C230A"/>
                </a:solidFill>
                <a:latin typeface="Times New Roman" panose="02020603050405020304" pitchFamily="18" charset="0"/>
                <a:cs typeface="Times New Roman" panose="02020603050405020304" pitchFamily="18" charset="0"/>
              </a:rPr>
              <a:t> – </a:t>
            </a:r>
            <a:r>
              <a:rPr lang="de-DE" sz="1100" kern="0" dirty="0" err="1">
                <a:solidFill>
                  <a:srgbClr val="3C230A"/>
                </a:solidFill>
                <a:latin typeface="Times New Roman" panose="02020603050405020304" pitchFamily="18" charset="0"/>
                <a:cs typeface="Times New Roman" panose="02020603050405020304" pitchFamily="18" charset="0"/>
              </a:rPr>
              <a:t>Retreaded</a:t>
            </a:r>
            <a:r>
              <a:rPr lang="de-DE" sz="1100" kern="0" dirty="0">
                <a:solidFill>
                  <a:srgbClr val="3C230A"/>
                </a:solidFill>
                <a:latin typeface="Times New Roman" panose="02020603050405020304" pitchFamily="18" charset="0"/>
                <a:cs typeface="Times New Roman" panose="02020603050405020304" pitchFamily="18" charset="0"/>
              </a:rPr>
              <a:t> </a:t>
            </a:r>
            <a:r>
              <a:rPr lang="en-US" sz="1100" kern="0" dirty="0" err="1">
                <a:solidFill>
                  <a:srgbClr val="3C230A"/>
                </a:solidFill>
                <a:latin typeface="Times New Roman" panose="02020603050405020304" pitchFamily="18" charset="0"/>
                <a:cs typeface="Times New Roman" panose="02020603050405020304" pitchFamily="18" charset="0"/>
              </a:rPr>
              <a:t>Tyres</a:t>
            </a:r>
            <a:r>
              <a:rPr lang="en-US" sz="1100" kern="0" dirty="0">
                <a:solidFill>
                  <a:srgbClr val="3C230A"/>
                </a:solidFill>
                <a:latin typeface="Times New Roman" panose="02020603050405020304" pitchFamily="18" charset="0"/>
                <a:cs typeface="Times New Roman" panose="02020603050405020304" pitchFamily="18" charset="0"/>
              </a:rPr>
              <a:t> </a:t>
            </a:r>
            <a:r>
              <a:rPr lang="ru-RU" sz="1100" kern="0" dirty="0">
                <a:solidFill>
                  <a:srgbClr val="3C230A"/>
                </a:solidFill>
                <a:latin typeface="Times New Roman" panose="02020603050405020304" pitchFamily="18" charset="0"/>
                <a:cs typeface="Times New Roman" panose="02020603050405020304" pitchFamily="18" charset="0"/>
              </a:rPr>
              <a:t>(2007 г.) </a:t>
            </a:r>
            <a:r>
              <a:rPr lang="ru-RU" sz="1100" kern="0" dirty="0" smtClean="0">
                <a:solidFill>
                  <a:srgbClr val="3C230A"/>
                </a:solidFill>
                <a:latin typeface="Times New Roman" panose="02020603050405020304" pitchFamily="18" charset="0"/>
                <a:cs typeface="Times New Roman" panose="02020603050405020304" pitchFamily="18" charset="0"/>
              </a:rPr>
              <a:t>АО постановил: чем более мера ограничивает международную торговлю, тем сложнее считать эту меру необходимой;</a:t>
            </a:r>
          </a:p>
          <a:p>
            <a:pPr marL="628650" lvl="1" indent="-228600">
              <a:buAutoNum type="arabicParenR"/>
            </a:pPr>
            <a:r>
              <a:rPr lang="ru-RU" sz="1100" kern="0" dirty="0" smtClean="0">
                <a:solidFill>
                  <a:srgbClr val="3C230A"/>
                </a:solidFill>
                <a:latin typeface="Times New Roman" panose="02020603050405020304" pitchFamily="18" charset="0"/>
                <a:cs typeface="Times New Roman" panose="02020603050405020304" pitchFamily="18" charset="0"/>
              </a:rPr>
              <a:t>Есть ли менее ограничивающие альтернативы у меры? – В деле </a:t>
            </a:r>
            <a:r>
              <a:rPr lang="en-US" sz="1100" kern="0" dirty="0">
                <a:solidFill>
                  <a:srgbClr val="3C230A"/>
                </a:solidFill>
                <a:latin typeface="Times New Roman" panose="02020603050405020304" pitchFamily="18" charset="0"/>
                <a:cs typeface="Times New Roman" panose="02020603050405020304" pitchFamily="18" charset="0"/>
              </a:rPr>
              <a:t>EC – Asbestos (</a:t>
            </a:r>
            <a:r>
              <a:rPr lang="en-US" sz="1100" kern="0" dirty="0" smtClean="0">
                <a:solidFill>
                  <a:srgbClr val="3C230A"/>
                </a:solidFill>
                <a:latin typeface="Times New Roman" panose="02020603050405020304" pitchFamily="18" charset="0"/>
                <a:cs typeface="Times New Roman" panose="02020603050405020304" pitchFamily="18" charset="0"/>
              </a:rPr>
              <a:t>2001</a:t>
            </a:r>
            <a:r>
              <a:rPr lang="ru-RU" sz="1100" kern="0" dirty="0" smtClean="0">
                <a:solidFill>
                  <a:srgbClr val="3C230A"/>
                </a:solidFill>
                <a:latin typeface="Times New Roman" panose="02020603050405020304" pitchFamily="18" charset="0"/>
                <a:cs typeface="Times New Roman" panose="02020603050405020304" pitchFamily="18" charset="0"/>
              </a:rPr>
              <a:t> г.</a:t>
            </a:r>
            <a:r>
              <a:rPr lang="en-US" sz="1100" kern="0" dirty="0" smtClean="0">
                <a:solidFill>
                  <a:srgbClr val="3C230A"/>
                </a:solidFill>
                <a:latin typeface="Times New Roman" panose="02020603050405020304" pitchFamily="18" charset="0"/>
                <a:cs typeface="Times New Roman" panose="02020603050405020304" pitchFamily="18" charset="0"/>
              </a:rPr>
              <a:t>)</a:t>
            </a:r>
            <a:r>
              <a:rPr lang="ru-RU" sz="1100" kern="0" dirty="0" smtClean="0">
                <a:solidFill>
                  <a:srgbClr val="3C230A"/>
                </a:solidFill>
                <a:latin typeface="Times New Roman" panose="02020603050405020304" pitchFamily="18" charset="0"/>
                <a:cs typeface="Times New Roman" panose="02020603050405020304" pitchFamily="18" charset="0"/>
              </a:rPr>
              <a:t> Канада уверяла АО, что ТГ ошиблась, считая, что контролируемое использование асбеста и товаров из него не является разумной альтернативой запрету импорта этих товаров. АО: необходимо проверить, насколько просто/сложно использовать эту альтернативу на практике. Также: помогает ли альтернатива достичь цели, которую ставит перед собой мера? – Очевидно, что нет (в случае с асбестом).</a:t>
            </a:r>
          </a:p>
        </p:txBody>
      </p:sp>
    </p:spTree>
    <p:extLst>
      <p:ext uri="{BB962C8B-B14F-4D97-AF65-F5344CB8AC3E}">
        <p14:creationId xmlns:p14="http://schemas.microsoft.com/office/powerpoint/2010/main" val="23972717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8" y="7620"/>
            <a:ext cx="8733472" cy="964723"/>
          </a:xfrm>
        </p:spPr>
        <p:txBody>
          <a:bodyPr vert="horz" lIns="91440" tIns="45720" rIns="91440" bIns="45720" rtlCol="0" anchor="ctr">
            <a:noAutofit/>
          </a:bodyPr>
          <a:lstStyle/>
          <a:p>
            <a:pPr algn="l"/>
            <a:r>
              <a:rPr lang="ru-RU" sz="3200" b="1" kern="0" dirty="0">
                <a:solidFill>
                  <a:srgbClr val="00A3DF"/>
                </a:solidFill>
                <a:latin typeface="Times New Roman"/>
              </a:rPr>
              <a:t>Меры по защите жизни или здоровья человека, животных и </a:t>
            </a:r>
            <a:r>
              <a:rPr lang="ru-RU" sz="3200" b="1" kern="0" dirty="0" smtClean="0">
                <a:solidFill>
                  <a:srgbClr val="00A3DF"/>
                </a:solidFill>
                <a:latin typeface="Times New Roman"/>
              </a:rPr>
              <a:t>растений (ст. </a:t>
            </a:r>
            <a:r>
              <a:rPr lang="ru-RU" sz="3200" b="1" kern="0" dirty="0">
                <a:solidFill>
                  <a:srgbClr val="00A3DF"/>
                </a:solidFill>
                <a:latin typeface="Times New Roman"/>
              </a:rPr>
              <a:t>ХХ(</a:t>
            </a:r>
            <a:r>
              <a:rPr lang="de-DE" sz="3200" b="1" kern="0" dirty="0">
                <a:solidFill>
                  <a:srgbClr val="00A3DF"/>
                </a:solidFill>
                <a:latin typeface="Times New Roman"/>
              </a:rPr>
              <a:t>b</a:t>
            </a:r>
            <a:r>
              <a:rPr lang="ru-RU" sz="3200" b="1" kern="0" dirty="0" smtClean="0">
                <a:solidFill>
                  <a:srgbClr val="00A3DF"/>
                </a:solidFill>
                <a:latin typeface="Times New Roman"/>
              </a:rPr>
              <a:t>)) (2) </a:t>
            </a:r>
            <a:endParaRPr lang="en-US" sz="3200" b="1" kern="0" dirty="0">
              <a:solidFill>
                <a:srgbClr val="00A3DF"/>
              </a:solidFill>
              <a:latin typeface="Times New Roman"/>
            </a:endParaRPr>
          </a:p>
        </p:txBody>
      </p:sp>
      <p:sp>
        <p:nvSpPr>
          <p:cNvPr id="5" name="Rectangle 3"/>
          <p:cNvSpPr>
            <a:spLocks noChangeArrowheads="1"/>
          </p:cNvSpPr>
          <p:nvPr/>
        </p:nvSpPr>
        <p:spPr bwMode="auto">
          <a:xfrm>
            <a:off x="471488" y="15938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t>11</a:t>
            </a:fld>
            <a:endParaRPr lang="en-US"/>
          </a:p>
        </p:txBody>
      </p:sp>
      <p:pic>
        <p:nvPicPr>
          <p:cNvPr id="8"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88105" y="1030287"/>
            <a:ext cx="8967786" cy="5370512"/>
          </a:xfrm>
        </p:spPr>
        <p:txBody>
          <a:bodyPr>
            <a:noAutofit/>
          </a:bodyPr>
          <a:lstStyle/>
          <a:p>
            <a:pPr marL="628650" lvl="1" indent="-228600">
              <a:buAutoNum type="arabicParenR" startAt="3"/>
            </a:pPr>
            <a:r>
              <a:rPr lang="ru-RU" sz="1300" kern="0" dirty="0" smtClean="0">
                <a:solidFill>
                  <a:srgbClr val="3C230A"/>
                </a:solidFill>
                <a:latin typeface="Times New Roman" panose="02020603050405020304" pitchFamily="18" charset="0"/>
                <a:cs typeface="Times New Roman" panose="02020603050405020304" pitchFamily="18" charset="0"/>
              </a:rPr>
              <a:t>Члены </a:t>
            </a:r>
            <a:r>
              <a:rPr lang="ru-RU" sz="1300" kern="0" dirty="0">
                <a:solidFill>
                  <a:srgbClr val="3C230A"/>
                </a:solidFill>
                <a:latin typeface="Times New Roman" panose="02020603050405020304" pitchFamily="18" charset="0"/>
                <a:cs typeface="Times New Roman" panose="02020603050405020304" pitchFamily="18" charset="0"/>
              </a:rPr>
              <a:t>ВТО сами определяют уровень защиты здоровья или окружающей среды, который они считают </a:t>
            </a:r>
            <a:r>
              <a:rPr lang="ru-RU" sz="1300" kern="0" dirty="0" smtClean="0">
                <a:solidFill>
                  <a:srgbClr val="3C230A"/>
                </a:solidFill>
                <a:latin typeface="Times New Roman" panose="02020603050405020304" pitchFamily="18" charset="0"/>
                <a:cs typeface="Times New Roman" panose="02020603050405020304" pitchFamily="18" charset="0"/>
              </a:rPr>
              <a:t>требуемым; </a:t>
            </a:r>
            <a:r>
              <a:rPr lang="ru-RU" sz="1300" kern="0" dirty="0">
                <a:solidFill>
                  <a:srgbClr val="3C230A"/>
                </a:solidFill>
                <a:latin typeface="Times New Roman" panose="02020603050405020304" pitchFamily="18" charset="0"/>
                <a:cs typeface="Times New Roman" panose="02020603050405020304" pitchFamily="18" charset="0"/>
              </a:rPr>
              <a:t>д</a:t>
            </a:r>
            <a:r>
              <a:rPr lang="ru-RU" sz="1300" kern="0" dirty="0" smtClean="0">
                <a:solidFill>
                  <a:srgbClr val="3C230A"/>
                </a:solidFill>
                <a:latin typeface="Times New Roman" panose="02020603050405020304" pitchFamily="18" charset="0"/>
                <a:cs typeface="Times New Roman" panose="02020603050405020304" pitchFamily="18" charset="0"/>
              </a:rPr>
              <a:t>ругие </a:t>
            </a:r>
            <a:r>
              <a:rPr lang="ru-RU" sz="1300" kern="0" dirty="0">
                <a:solidFill>
                  <a:srgbClr val="3C230A"/>
                </a:solidFill>
                <a:latin typeface="Times New Roman" panose="02020603050405020304" pitchFamily="18" charset="0"/>
                <a:cs typeface="Times New Roman" panose="02020603050405020304" pitchFamily="18" charset="0"/>
              </a:rPr>
              <a:t>члены ВТО не вправе оспаривать избранный уровень защиты; они могут только пытаться обосновать, что рассматриваемая мера не является необходимой для достижения такого уровня </a:t>
            </a:r>
            <a:r>
              <a:rPr lang="ru-RU" sz="1300" kern="0" dirty="0" smtClean="0">
                <a:solidFill>
                  <a:srgbClr val="3C230A"/>
                </a:solidFill>
                <a:latin typeface="Times New Roman" panose="02020603050405020304" pitchFamily="18" charset="0"/>
                <a:cs typeface="Times New Roman" panose="02020603050405020304" pitchFamily="18" charset="0"/>
              </a:rPr>
              <a:t>защиты;</a:t>
            </a:r>
          </a:p>
          <a:p>
            <a:pPr marL="628650" lvl="1" indent="-228600">
              <a:buAutoNum type="arabicParenR" startAt="3"/>
            </a:pPr>
            <a:r>
              <a:rPr lang="ru-RU" sz="1300" kern="0" dirty="0" smtClean="0">
                <a:solidFill>
                  <a:srgbClr val="3C230A"/>
                </a:solidFill>
                <a:latin typeface="Times New Roman" panose="02020603050405020304" pitchFamily="18" charset="0"/>
                <a:cs typeface="Times New Roman" panose="02020603050405020304" pitchFamily="18" charset="0"/>
              </a:rPr>
              <a:t>«</a:t>
            </a:r>
            <a:r>
              <a:rPr lang="ru-RU" sz="1300" dirty="0">
                <a:latin typeface="Times New Roman" panose="02020603050405020304" pitchFamily="18" charset="0"/>
                <a:cs typeface="Times New Roman" panose="02020603050405020304" pitchFamily="18" charset="0"/>
              </a:rPr>
              <a:t>О</a:t>
            </a:r>
            <a:r>
              <a:rPr lang="ru-RU" sz="1300" dirty="0" smtClean="0">
                <a:latin typeface="Times New Roman" panose="02020603050405020304" pitchFamily="18" charset="0"/>
                <a:cs typeface="Times New Roman" panose="02020603050405020304" pitchFamily="18" charset="0"/>
              </a:rPr>
              <a:t>тветственные </a:t>
            </a:r>
            <a:r>
              <a:rPr lang="ru-RU" sz="1300" dirty="0">
                <a:latin typeface="Times New Roman" panose="02020603050405020304" pitchFamily="18" charset="0"/>
                <a:cs typeface="Times New Roman" panose="02020603050405020304" pitchFamily="18" charset="0"/>
              </a:rPr>
              <a:t>и представительные правительства могут в духе доброй воли основывать свои действия на том, что в определенное время может являться отличным мнением, исходящим от профессионального и уважаемого источника. При обосновании меры согласно статье XX(b) ГАТТ 1994 </a:t>
            </a:r>
            <a:r>
              <a:rPr lang="ru-RU" sz="1300" dirty="0" smtClean="0">
                <a:latin typeface="Times New Roman" panose="02020603050405020304" pitchFamily="18" charset="0"/>
                <a:cs typeface="Times New Roman" panose="02020603050405020304" pitchFamily="18" charset="0"/>
              </a:rPr>
              <a:t>Член ВТО </a:t>
            </a:r>
            <a:r>
              <a:rPr lang="ru-RU" sz="1300" dirty="0">
                <a:latin typeface="Times New Roman" panose="02020603050405020304" pitchFamily="18" charset="0"/>
                <a:cs typeface="Times New Roman" panose="02020603050405020304" pitchFamily="18" charset="0"/>
              </a:rPr>
              <a:t>также может полагаться в духе доброй воли на научные источники, которые в тот момент могут выражать отличное, но профессиональное и уважаемое мнение. При установлении политики в области здравоохранения </a:t>
            </a:r>
            <a:r>
              <a:rPr lang="ru-RU" sz="1300" dirty="0" smtClean="0">
                <a:latin typeface="Times New Roman" panose="02020603050405020304" pitchFamily="18" charset="0"/>
                <a:cs typeface="Times New Roman" panose="02020603050405020304" pitchFamily="18" charset="0"/>
              </a:rPr>
              <a:t>Член ВТО </a:t>
            </a:r>
            <a:r>
              <a:rPr lang="ru-RU" sz="1300" dirty="0">
                <a:latin typeface="Times New Roman" panose="02020603050405020304" pitchFamily="18" charset="0"/>
                <a:cs typeface="Times New Roman" panose="02020603050405020304" pitchFamily="18" charset="0"/>
              </a:rPr>
              <a:t>не обязан автоматически следовать тому, что в определенный момент может представлять собой мнение научного большинства. Таким образом, не требуется, чтобы комиссия в обязательном порядке приняла решение согласно статье XX(b) ГАТТ 1994 на основании «превосходящего» веса подтверждающих </a:t>
            </a:r>
            <a:r>
              <a:rPr lang="ru-RU" sz="1300" dirty="0" smtClean="0">
                <a:latin typeface="Times New Roman" panose="02020603050405020304" pitchFamily="18" charset="0"/>
                <a:cs typeface="Times New Roman" panose="02020603050405020304" pitchFamily="18" charset="0"/>
              </a:rPr>
              <a:t>данных</a:t>
            </a:r>
            <a:r>
              <a:rPr lang="ru-RU" sz="1300" kern="0" dirty="0" smtClean="0">
                <a:solidFill>
                  <a:srgbClr val="3C230A"/>
                </a:solidFill>
                <a:latin typeface="Times New Roman" panose="02020603050405020304" pitchFamily="18" charset="0"/>
                <a:cs typeface="Times New Roman" panose="02020603050405020304" pitchFamily="18" charset="0"/>
              </a:rPr>
              <a:t>»;</a:t>
            </a:r>
            <a:endParaRPr lang="ru-RU" sz="1300" kern="0" dirty="0">
              <a:solidFill>
                <a:srgbClr val="3C230A"/>
              </a:solidFill>
              <a:latin typeface="Times New Roman" panose="02020603050405020304" pitchFamily="18" charset="0"/>
              <a:cs typeface="Times New Roman" panose="02020603050405020304" pitchFamily="18" charset="0"/>
            </a:endParaRPr>
          </a:p>
          <a:p>
            <a:r>
              <a:rPr lang="de-DE" sz="1300" kern="0" dirty="0" err="1" smtClean="0">
                <a:solidFill>
                  <a:srgbClr val="3C230A"/>
                </a:solidFill>
                <a:latin typeface="Times New Roman" panose="02020603050405020304" pitchFamily="18" charset="0"/>
                <a:cs typeface="Times New Roman" panose="02020603050405020304" pitchFamily="18" charset="0"/>
              </a:rPr>
              <a:t>Bra</a:t>
            </a:r>
            <a:r>
              <a:rPr lang="en-US" sz="1300" kern="0" dirty="0" err="1" smtClean="0">
                <a:solidFill>
                  <a:srgbClr val="3C230A"/>
                </a:solidFill>
                <a:latin typeface="Times New Roman" panose="02020603050405020304" pitchFamily="18" charset="0"/>
                <a:cs typeface="Times New Roman" panose="02020603050405020304" pitchFamily="18" charset="0"/>
              </a:rPr>
              <a:t>zil</a:t>
            </a:r>
            <a:r>
              <a:rPr lang="en-US" sz="1300" kern="0" dirty="0" smtClean="0">
                <a:solidFill>
                  <a:srgbClr val="3C230A"/>
                </a:solidFill>
                <a:latin typeface="Times New Roman" panose="02020603050405020304" pitchFamily="18" charset="0"/>
                <a:cs typeface="Times New Roman" panose="02020603050405020304" pitchFamily="18" charset="0"/>
              </a:rPr>
              <a:t> – Retreaded </a:t>
            </a:r>
            <a:r>
              <a:rPr lang="en-US" sz="1300" kern="0" dirty="0" err="1" smtClean="0">
                <a:solidFill>
                  <a:srgbClr val="3C230A"/>
                </a:solidFill>
                <a:latin typeface="Times New Roman" panose="02020603050405020304" pitchFamily="18" charset="0"/>
                <a:cs typeface="Times New Roman" panose="02020603050405020304" pitchFamily="18" charset="0"/>
              </a:rPr>
              <a:t>Tyres</a:t>
            </a:r>
            <a:r>
              <a:rPr lang="en-US" sz="1300" kern="0" dirty="0" smtClean="0">
                <a:solidFill>
                  <a:srgbClr val="3C230A"/>
                </a:solidFill>
                <a:latin typeface="Times New Roman" panose="02020603050405020304" pitchFamily="18" charset="0"/>
                <a:cs typeface="Times New Roman" panose="02020603050405020304" pitchFamily="18" charset="0"/>
              </a:rPr>
              <a:t> (2007</a:t>
            </a:r>
            <a:r>
              <a:rPr lang="ru-RU" sz="1300" kern="0" dirty="0" smtClean="0">
                <a:solidFill>
                  <a:srgbClr val="3C230A"/>
                </a:solidFill>
                <a:latin typeface="Times New Roman" panose="02020603050405020304" pitchFamily="18" charset="0"/>
                <a:cs typeface="Times New Roman" panose="02020603050405020304" pitchFamily="18" charset="0"/>
              </a:rPr>
              <a:t> г.</a:t>
            </a:r>
            <a:r>
              <a:rPr lang="en-US" sz="1300" kern="0" dirty="0" smtClean="0">
                <a:solidFill>
                  <a:srgbClr val="3C230A"/>
                </a:solidFill>
                <a:latin typeface="Times New Roman" panose="02020603050405020304" pitchFamily="18" charset="0"/>
                <a:cs typeface="Times New Roman" panose="02020603050405020304" pitchFamily="18" charset="0"/>
              </a:rPr>
              <a:t>)</a:t>
            </a:r>
            <a:r>
              <a:rPr lang="ru-RU" sz="1300" kern="0" dirty="0" smtClean="0">
                <a:solidFill>
                  <a:srgbClr val="3C230A"/>
                </a:solidFill>
                <a:latin typeface="Times New Roman" panose="02020603050405020304" pitchFamily="18" charset="0"/>
                <a:cs typeface="Times New Roman" panose="02020603050405020304" pitchFamily="18" charset="0"/>
              </a:rPr>
              <a:t>, АО</a:t>
            </a:r>
            <a:r>
              <a:rPr lang="en-US" sz="1300" kern="0" dirty="0" smtClean="0">
                <a:solidFill>
                  <a:srgbClr val="3C230A"/>
                </a:solidFill>
                <a:latin typeface="Times New Roman" panose="02020603050405020304" pitchFamily="18" charset="0"/>
                <a:cs typeface="Times New Roman" panose="02020603050405020304" pitchFamily="18" charset="0"/>
              </a:rPr>
              <a:t>:</a:t>
            </a:r>
            <a:r>
              <a:rPr lang="ru-RU" sz="1300" kern="0" dirty="0" smtClean="0">
                <a:solidFill>
                  <a:srgbClr val="3C230A"/>
                </a:solidFill>
                <a:latin typeface="Times New Roman" panose="02020603050405020304" pitchFamily="18" charset="0"/>
                <a:cs typeface="Times New Roman" panose="02020603050405020304" pitchFamily="18" charset="0"/>
              </a:rPr>
              <a:t> мера вносит вклад в достижение цели, когда есть подлинная связь (как между целями и средствами) между преследуемой целью и рассматриваемой мерой; </a:t>
            </a:r>
            <a:r>
              <a:rPr lang="ru-RU" sz="1300" kern="0" dirty="0">
                <a:solidFill>
                  <a:srgbClr val="3C230A"/>
                </a:solidFill>
                <a:latin typeface="Times New Roman" panose="02020603050405020304" pitchFamily="18" charset="0"/>
                <a:cs typeface="Times New Roman" panose="02020603050405020304" pitchFamily="18" charset="0"/>
              </a:rPr>
              <a:t>э</a:t>
            </a:r>
            <a:r>
              <a:rPr lang="ru-RU" sz="1300" kern="0" dirty="0" smtClean="0">
                <a:solidFill>
                  <a:srgbClr val="3C230A"/>
                </a:solidFill>
                <a:latin typeface="Times New Roman" panose="02020603050405020304" pitchFamily="18" charset="0"/>
                <a:cs typeface="Times New Roman" panose="02020603050405020304" pitchFamily="18" charset="0"/>
              </a:rPr>
              <a:t>тот вклад должен быть существенным, т.е. либо уже привести к значительным изменениям, либо быть в состоянии привести к таковым;</a:t>
            </a:r>
          </a:p>
          <a:p>
            <a:r>
              <a:rPr lang="ru-RU" sz="1300" kern="0" dirty="0" smtClean="0">
                <a:solidFill>
                  <a:srgbClr val="3C230A"/>
                </a:solidFill>
                <a:latin typeface="Times New Roman" panose="02020603050405020304" pitchFamily="18" charset="0"/>
                <a:cs typeface="Times New Roman" panose="02020603050405020304" pitchFamily="18" charset="0"/>
              </a:rPr>
              <a:t>Кто должен доказать наличие разумной альтернативы? – Член ВТО, обратившийся с жалобой;</a:t>
            </a:r>
          </a:p>
          <a:p>
            <a:r>
              <a:rPr lang="en-GB" sz="1300" kern="0" dirty="0" smtClean="0">
                <a:solidFill>
                  <a:srgbClr val="3C230A"/>
                </a:solidFill>
                <a:latin typeface="Times New Roman" panose="02020603050405020304" pitchFamily="18" charset="0"/>
                <a:cs typeface="Times New Roman" panose="02020603050405020304" pitchFamily="18" charset="0"/>
              </a:rPr>
              <a:t>China</a:t>
            </a:r>
            <a:r>
              <a:rPr lang="ru-RU" sz="1300" kern="0" dirty="0" smtClean="0">
                <a:solidFill>
                  <a:srgbClr val="3C230A"/>
                </a:solidFill>
                <a:latin typeface="Times New Roman" panose="02020603050405020304" pitchFamily="18" charset="0"/>
                <a:cs typeface="Times New Roman" panose="02020603050405020304" pitchFamily="18" charset="0"/>
              </a:rPr>
              <a:t> – </a:t>
            </a:r>
            <a:r>
              <a:rPr lang="en-GB" sz="1300" kern="0" dirty="0" smtClean="0">
                <a:solidFill>
                  <a:srgbClr val="3C230A"/>
                </a:solidFill>
                <a:latin typeface="Times New Roman" panose="02020603050405020304" pitchFamily="18" charset="0"/>
                <a:cs typeface="Times New Roman" panose="02020603050405020304" pitchFamily="18" charset="0"/>
              </a:rPr>
              <a:t>Raw Materials </a:t>
            </a:r>
            <a:r>
              <a:rPr lang="ru-RU" sz="1300" kern="0" dirty="0" smtClean="0">
                <a:solidFill>
                  <a:srgbClr val="3C230A"/>
                </a:solidFill>
                <a:latin typeface="Times New Roman" panose="02020603050405020304" pitchFamily="18" charset="0"/>
                <a:cs typeface="Times New Roman" panose="02020603050405020304" pitchFamily="18" charset="0"/>
              </a:rPr>
              <a:t>(2012 г.): </a:t>
            </a:r>
            <a:endParaRPr lang="ru-RU" sz="1300" kern="0" dirty="0">
              <a:solidFill>
                <a:srgbClr val="3C230A"/>
              </a:solidFill>
              <a:latin typeface="Times New Roman" panose="02020603050405020304" pitchFamily="18" charset="0"/>
              <a:cs typeface="Times New Roman" panose="02020603050405020304" pitchFamily="18" charset="0"/>
            </a:endParaRPr>
          </a:p>
          <a:p>
            <a:pPr marL="628650" lvl="1" indent="-228600">
              <a:buAutoNum type="arabicParenBoth"/>
            </a:pPr>
            <a:r>
              <a:rPr lang="ru-RU" sz="1300" kern="0" dirty="0">
                <a:solidFill>
                  <a:srgbClr val="3C230A"/>
                </a:solidFill>
                <a:latin typeface="Times New Roman" panose="02020603050405020304" pitchFamily="18" charset="0"/>
                <a:cs typeface="Times New Roman" panose="02020603050405020304" pitchFamily="18" charset="0"/>
              </a:rPr>
              <a:t>являлась ли защита здоровья и окружающей среды целью ограничений экспорта? </a:t>
            </a:r>
          </a:p>
          <a:p>
            <a:pPr marL="628650" lvl="1" indent="-228600">
              <a:buAutoNum type="arabicParenBoth"/>
            </a:pPr>
            <a:r>
              <a:rPr lang="ru-RU" sz="1300" kern="0" dirty="0">
                <a:solidFill>
                  <a:srgbClr val="3C230A"/>
                </a:solidFill>
                <a:latin typeface="Times New Roman" panose="02020603050405020304" pitchFamily="18" charset="0"/>
                <a:cs typeface="Times New Roman" panose="02020603050405020304" pitchFamily="18" charset="0"/>
              </a:rPr>
              <a:t>внесли ли эти ограничения (или способны ли они были на это) существенный вклад в достижение этой цели? </a:t>
            </a:r>
          </a:p>
          <a:p>
            <a:pPr marL="628650" lvl="1" indent="-228600">
              <a:buAutoNum type="arabicParenBoth"/>
            </a:pPr>
            <a:r>
              <a:rPr lang="ru-RU" sz="1300" kern="0" dirty="0">
                <a:solidFill>
                  <a:srgbClr val="3C230A"/>
                </a:solidFill>
                <a:latin typeface="Times New Roman" panose="02020603050405020304" pitchFamily="18" charset="0"/>
                <a:cs typeface="Times New Roman" panose="02020603050405020304" pitchFamily="18" charset="0"/>
              </a:rPr>
              <a:t>каково влияние этих ограничений на </a:t>
            </a:r>
            <a:r>
              <a:rPr lang="ru-RU" sz="1300" kern="0" dirty="0" smtClean="0">
                <a:solidFill>
                  <a:srgbClr val="3C230A"/>
                </a:solidFill>
                <a:latin typeface="Times New Roman" panose="02020603050405020304" pitchFamily="18" charset="0"/>
                <a:cs typeface="Times New Roman" panose="02020603050405020304" pitchFamily="18" charset="0"/>
              </a:rPr>
              <a:t>международную </a:t>
            </a:r>
            <a:r>
              <a:rPr lang="ru-RU" sz="1300" kern="0" dirty="0">
                <a:solidFill>
                  <a:srgbClr val="3C230A"/>
                </a:solidFill>
                <a:latin typeface="Times New Roman" panose="02020603050405020304" pitchFamily="18" charset="0"/>
                <a:cs typeface="Times New Roman" panose="02020603050405020304" pitchFamily="18" charset="0"/>
              </a:rPr>
              <a:t>торговлю? </a:t>
            </a:r>
          </a:p>
          <a:p>
            <a:pPr marL="628650" lvl="1" indent="-228600">
              <a:buAutoNum type="arabicParenBoth"/>
            </a:pPr>
            <a:r>
              <a:rPr lang="ru-RU" sz="1300" kern="0" dirty="0">
                <a:solidFill>
                  <a:srgbClr val="3C230A"/>
                </a:solidFill>
                <a:latin typeface="Times New Roman" panose="02020603050405020304" pitchFamily="18" charset="0"/>
                <a:cs typeface="Times New Roman" panose="02020603050405020304" pitchFamily="18" charset="0"/>
              </a:rPr>
              <a:t>имелись ли меры, соответствовавшие праву ВТО, или менее ограничивающие </a:t>
            </a:r>
            <a:r>
              <a:rPr lang="ru-RU" sz="1300" kern="0" dirty="0" smtClean="0">
                <a:solidFill>
                  <a:srgbClr val="3C230A"/>
                </a:solidFill>
                <a:latin typeface="Times New Roman" panose="02020603050405020304" pitchFamily="18" charset="0"/>
                <a:cs typeface="Times New Roman" panose="02020603050405020304" pitchFamily="18" charset="0"/>
              </a:rPr>
              <a:t>международную </a:t>
            </a:r>
            <a:r>
              <a:rPr lang="ru-RU" sz="1300" kern="0" dirty="0">
                <a:solidFill>
                  <a:srgbClr val="3C230A"/>
                </a:solidFill>
                <a:latin typeface="Times New Roman" panose="02020603050405020304" pitchFamily="18" charset="0"/>
                <a:cs typeface="Times New Roman" panose="02020603050405020304" pitchFamily="18" charset="0"/>
              </a:rPr>
              <a:t>торговлю альтернативы? </a:t>
            </a:r>
          </a:p>
          <a:p>
            <a:r>
              <a:rPr lang="ru-RU" sz="1300" kern="0" dirty="0" smtClean="0">
                <a:solidFill>
                  <a:srgbClr val="3C230A"/>
                </a:solidFill>
                <a:latin typeface="Times New Roman" panose="02020603050405020304" pitchFamily="18" charset="0"/>
                <a:cs typeface="Times New Roman" panose="02020603050405020304" pitchFamily="18" charset="0"/>
              </a:rPr>
              <a:t>Результат: </a:t>
            </a:r>
            <a:r>
              <a:rPr lang="ru-RU" sz="1300" kern="0" dirty="0" err="1" smtClean="0">
                <a:solidFill>
                  <a:srgbClr val="3C230A"/>
                </a:solidFill>
                <a:latin typeface="Times New Roman" panose="02020603050405020304" pitchFamily="18" charset="0"/>
                <a:cs typeface="Times New Roman" panose="02020603050405020304" pitchFamily="18" charset="0"/>
              </a:rPr>
              <a:t>ТГ</a:t>
            </a:r>
            <a:r>
              <a:rPr lang="ru-RU" sz="1300" kern="0" dirty="0" smtClean="0">
                <a:solidFill>
                  <a:srgbClr val="3C230A"/>
                </a:solidFill>
                <a:latin typeface="Times New Roman" panose="02020603050405020304" pitchFamily="18" charset="0"/>
                <a:cs typeface="Times New Roman" panose="02020603050405020304" pitchFamily="18" charset="0"/>
              </a:rPr>
              <a:t> сочла, что Китай не доказал, что его экспортные ограничения «необходимы» (в смысле ст. </a:t>
            </a:r>
            <a:r>
              <a:rPr lang="de-DE" sz="1300" kern="0" dirty="0" smtClean="0">
                <a:solidFill>
                  <a:srgbClr val="3C230A"/>
                </a:solidFill>
                <a:latin typeface="Times New Roman" panose="02020603050405020304" pitchFamily="18" charset="0"/>
                <a:cs typeface="Times New Roman" panose="02020603050405020304" pitchFamily="18" charset="0"/>
              </a:rPr>
              <a:t>XX</a:t>
            </a:r>
            <a:r>
              <a:rPr lang="en-US" sz="1300" kern="0" dirty="0" smtClean="0">
                <a:solidFill>
                  <a:srgbClr val="3C230A"/>
                </a:solidFill>
                <a:latin typeface="Times New Roman" panose="02020603050405020304" pitchFamily="18" charset="0"/>
                <a:cs typeface="Times New Roman" panose="02020603050405020304" pitchFamily="18" charset="0"/>
              </a:rPr>
              <a:t>(b)</a:t>
            </a:r>
            <a:r>
              <a:rPr lang="ru-RU" sz="1300" kern="0" dirty="0" smtClean="0">
                <a:solidFill>
                  <a:srgbClr val="3C230A"/>
                </a:solidFill>
                <a:latin typeface="Times New Roman" panose="02020603050405020304" pitchFamily="18" charset="0"/>
                <a:cs typeface="Times New Roman" panose="02020603050405020304" pitchFamily="18" charset="0"/>
              </a:rPr>
              <a:t>); Китай не подал апелляцию на этот вывод ТГ.</a:t>
            </a:r>
            <a:endParaRPr lang="ru-RU" sz="1300" kern="0" dirty="0">
              <a:solidFill>
                <a:srgbClr val="3C230A"/>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4089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914400"/>
          </a:xfrm>
        </p:spPr>
        <p:txBody>
          <a:bodyPr vert="horz" lIns="91440" tIns="45720" rIns="91440" bIns="45720" rtlCol="0" anchor="ctr">
            <a:noAutofit/>
          </a:bodyPr>
          <a:lstStyle/>
          <a:p>
            <a:pPr algn="l"/>
            <a:r>
              <a:rPr lang="ru-RU" sz="3200" b="1" kern="0" dirty="0" smtClean="0">
                <a:solidFill>
                  <a:srgbClr val="00A3DF"/>
                </a:solidFill>
                <a:latin typeface="Times New Roman"/>
              </a:rPr>
              <a:t>Обеспечение </a:t>
            </a:r>
            <a:r>
              <a:rPr lang="ru-RU" sz="3200" b="1" kern="0" dirty="0">
                <a:solidFill>
                  <a:srgbClr val="00A3DF"/>
                </a:solidFill>
                <a:latin typeface="Times New Roman"/>
              </a:rPr>
              <a:t>соответствия </a:t>
            </a:r>
            <a:r>
              <a:rPr lang="ru-RU" sz="3200" b="1" kern="0" dirty="0" smtClean="0">
                <a:solidFill>
                  <a:srgbClr val="00A3DF"/>
                </a:solidFill>
                <a:latin typeface="Times New Roman"/>
              </a:rPr>
              <a:t>законам / правилам </a:t>
            </a:r>
            <a:r>
              <a:rPr lang="ru-RU" sz="3200" b="1" kern="0" dirty="0">
                <a:solidFill>
                  <a:srgbClr val="00A3DF"/>
                </a:solidFill>
                <a:latin typeface="Times New Roman"/>
              </a:rPr>
              <a:t>(ст. </a:t>
            </a:r>
            <a:r>
              <a:rPr lang="ru-RU" sz="3200" b="1" kern="0" dirty="0" smtClean="0">
                <a:solidFill>
                  <a:srgbClr val="00A3DF"/>
                </a:solidFill>
                <a:latin typeface="Times New Roman"/>
              </a:rPr>
              <a:t>ХХ(</a:t>
            </a:r>
            <a:r>
              <a:rPr lang="de-DE" sz="3200" b="1" kern="0" dirty="0" smtClean="0">
                <a:solidFill>
                  <a:srgbClr val="00A3DF"/>
                </a:solidFill>
                <a:latin typeface="Times New Roman"/>
              </a:rPr>
              <a:t>d</a:t>
            </a:r>
            <a:r>
              <a:rPr lang="ru-RU" sz="3200" b="1" kern="0" dirty="0" smtClean="0">
                <a:solidFill>
                  <a:srgbClr val="00A3DF"/>
                </a:solidFill>
                <a:latin typeface="Times New Roman"/>
              </a:rPr>
              <a:t>)) (1)</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57200" y="990600"/>
            <a:ext cx="8229600" cy="5410200"/>
          </a:xfrm>
        </p:spPr>
        <p:txBody>
          <a:bodyPr vert="horz" lIns="91440" tIns="45720" rIns="91440" bIns="45720" rtlCol="0">
            <a:noAutofit/>
          </a:bodyPr>
          <a:lstStyle/>
          <a:p>
            <a:pPr algn="just" defTabSz="457200">
              <a:buFont typeface="Arial"/>
            </a:pPr>
            <a:r>
              <a:rPr lang="en-US" sz="1200" kern="0" dirty="0" smtClean="0">
                <a:latin typeface="Times New Roman" panose="02020603050405020304" pitchFamily="18" charset="0"/>
                <a:cs typeface="Times New Roman" panose="02020603050405020304" pitchFamily="18" charset="0"/>
              </a:rPr>
              <a:t>Korea – Various Measures on Beef (2001</a:t>
            </a:r>
            <a:r>
              <a:rPr lang="ru-RU" sz="1200" kern="0" dirty="0" smtClean="0">
                <a:latin typeface="Times New Roman" panose="02020603050405020304" pitchFamily="18" charset="0"/>
                <a:cs typeface="Times New Roman" panose="02020603050405020304" pitchFamily="18" charset="0"/>
              </a:rPr>
              <a:t> г.</a:t>
            </a:r>
            <a:r>
              <a:rPr lang="en-US" sz="1200" kern="0" dirty="0" smtClean="0">
                <a:latin typeface="Times New Roman" panose="02020603050405020304" pitchFamily="18" charset="0"/>
                <a:cs typeface="Times New Roman" panose="02020603050405020304" pitchFamily="18" charset="0"/>
              </a:rPr>
              <a:t>)</a:t>
            </a:r>
            <a:r>
              <a:rPr lang="ru-RU" sz="1200" kern="0" dirty="0" smtClean="0">
                <a:latin typeface="Times New Roman" panose="02020603050405020304" pitchFamily="18" charset="0"/>
                <a:cs typeface="Times New Roman" panose="02020603050405020304" pitchFamily="18" charset="0"/>
              </a:rPr>
              <a:t>: двухуровневый тест: </a:t>
            </a:r>
          </a:p>
          <a:p>
            <a:pPr marL="857250" lvl="1" indent="-457200" algn="just" defTabSz="457200">
              <a:buAutoNum type="arabicParenR"/>
            </a:pPr>
            <a:r>
              <a:rPr lang="ru-RU" sz="1200" kern="0" dirty="0">
                <a:latin typeface="Times New Roman" panose="02020603050405020304" pitchFamily="18" charset="0"/>
                <a:cs typeface="Times New Roman" panose="02020603050405020304" pitchFamily="18" charset="0"/>
              </a:rPr>
              <a:t>М</a:t>
            </a:r>
            <a:r>
              <a:rPr lang="ru-RU" sz="1200" kern="0" dirty="0" smtClean="0">
                <a:latin typeface="Times New Roman" panose="02020603050405020304" pitchFamily="18" charset="0"/>
                <a:cs typeface="Times New Roman" panose="02020603050405020304" pitchFamily="18" charset="0"/>
              </a:rPr>
              <a:t>ера должна быть сформулирована так, чтобы быть способной обеспечить соответствие законам / правилам, которые сами по себе не противоречат ГАТТ-1994;</a:t>
            </a:r>
          </a:p>
          <a:p>
            <a:pPr marL="857250" lvl="1" indent="-457200" algn="just" defTabSz="457200">
              <a:buAutoNum type="arabicParenR"/>
            </a:pPr>
            <a:r>
              <a:rPr lang="ru-RU" sz="1200" kern="0" dirty="0" smtClean="0">
                <a:latin typeface="Times New Roman" panose="02020603050405020304" pitchFamily="18" charset="0"/>
                <a:cs typeface="Times New Roman" panose="02020603050405020304" pitchFamily="18" charset="0"/>
              </a:rPr>
              <a:t>Мера должна быть необходимой для обеспечения такого соответствия;</a:t>
            </a:r>
          </a:p>
          <a:p>
            <a:pPr lvl="1" algn="just" defTabSz="457200">
              <a:buFont typeface="Symbol"/>
              <a:buChar char="Þ"/>
            </a:pPr>
            <a:r>
              <a:rPr lang="ru-RU" sz="1200" kern="0" dirty="0" smtClean="0">
                <a:latin typeface="Times New Roman" panose="02020603050405020304" pitchFamily="18" charset="0"/>
                <a:cs typeface="Times New Roman" panose="02020603050405020304" pitchFamily="18" charset="0"/>
              </a:rPr>
              <a:t>Член ВТО, который ссылается на ст. ХХ</a:t>
            </a:r>
            <a:r>
              <a:rPr lang="en-US" sz="1200" kern="0" dirty="0" smtClean="0">
                <a:latin typeface="Times New Roman" panose="02020603050405020304" pitchFamily="18" charset="0"/>
                <a:cs typeface="Times New Roman" panose="02020603050405020304" pitchFamily="18" charset="0"/>
              </a:rPr>
              <a:t>(d)</a:t>
            </a:r>
            <a:r>
              <a:rPr lang="de-DE" sz="1200" kern="0" dirty="0" smtClean="0">
                <a:latin typeface="Times New Roman" panose="02020603050405020304" pitchFamily="18" charset="0"/>
                <a:cs typeface="Times New Roman" panose="02020603050405020304" pitchFamily="18" charset="0"/>
              </a:rPr>
              <a:t> </a:t>
            </a:r>
            <a:r>
              <a:rPr lang="ru-RU" sz="1200" kern="0" dirty="0" smtClean="0">
                <a:latin typeface="Times New Roman" panose="02020603050405020304" pitchFamily="18" charset="0"/>
                <a:cs typeface="Times New Roman" panose="02020603050405020304" pitchFamily="18" charset="0"/>
              </a:rPr>
              <a:t>в оправдание своих мер, должен доказать оба аспекта: «</a:t>
            </a:r>
            <a:r>
              <a:rPr lang="ru-RU" sz="1200" dirty="0">
                <a:latin typeface="Times New Roman" panose="02020603050405020304" pitchFamily="18" charset="0"/>
                <a:cs typeface="Times New Roman" panose="02020603050405020304" pitchFamily="18" charset="0"/>
              </a:rPr>
              <a:t>[п]</a:t>
            </a:r>
            <a:r>
              <a:rPr lang="ru-RU" sz="1200" dirty="0" err="1">
                <a:latin typeface="Times New Roman" panose="02020603050405020304" pitchFamily="18" charset="0"/>
                <a:cs typeface="Times New Roman" panose="02020603050405020304" pitchFamily="18" charset="0"/>
              </a:rPr>
              <a:t>олагаем</a:t>
            </a:r>
            <a:r>
              <a:rPr lang="ru-RU" sz="1200" dirty="0">
                <a:latin typeface="Times New Roman" panose="02020603050405020304" pitchFamily="18" charset="0"/>
                <a:cs typeface="Times New Roman" panose="02020603050405020304" pitchFamily="18" charset="0"/>
              </a:rPr>
              <a:t>, что в контексте статьи </a:t>
            </a:r>
            <a:r>
              <a:rPr lang="ru-RU" sz="1200" dirty="0" err="1">
                <a:latin typeface="Times New Roman" panose="02020603050405020304" pitchFamily="18" charset="0"/>
                <a:cs typeface="Times New Roman" panose="02020603050405020304" pitchFamily="18" charset="0"/>
              </a:rPr>
              <a:t>XX</a:t>
            </a:r>
            <a:r>
              <a:rPr lang="ru-RU" sz="1200" dirty="0">
                <a:latin typeface="Times New Roman" panose="02020603050405020304" pitchFamily="18" charset="0"/>
                <a:cs typeface="Times New Roman" panose="02020603050405020304" pitchFamily="18" charset="0"/>
              </a:rPr>
              <a:t>(d) область значений понятия «необходимые» не ограничивается лишь «незаменимыми», «абсолютно необходимыми» или «неизбежными». Меры, которые незаменимы, абсолютно необходимы или неизбежны для обеспечения соблюдения, несомненно, удовлетворяют требованиям статьи </a:t>
            </a:r>
            <a:r>
              <a:rPr lang="ru-RU" sz="1200" dirty="0" err="1">
                <a:latin typeface="Times New Roman" panose="02020603050405020304" pitchFamily="18" charset="0"/>
                <a:cs typeface="Times New Roman" panose="02020603050405020304" pitchFamily="18" charset="0"/>
              </a:rPr>
              <a:t>XX</a:t>
            </a:r>
            <a:r>
              <a:rPr lang="ru-RU" sz="1200" dirty="0">
                <a:latin typeface="Times New Roman" panose="02020603050405020304" pitchFamily="18" charset="0"/>
                <a:cs typeface="Times New Roman" panose="02020603050405020304" pitchFamily="18" charset="0"/>
              </a:rPr>
              <a:t>(d). Но в рамки данного исключения могут подпадать и другие меры. По нашему мнению, понятие «необходимые», как оно использовано в статье </a:t>
            </a:r>
            <a:r>
              <a:rPr lang="ru-RU" sz="1200" dirty="0" err="1">
                <a:latin typeface="Times New Roman" panose="02020603050405020304" pitchFamily="18" charset="0"/>
                <a:cs typeface="Times New Roman" panose="02020603050405020304" pitchFamily="18" charset="0"/>
              </a:rPr>
              <a:t>XX</a:t>
            </a:r>
            <a:r>
              <a:rPr lang="ru-RU" sz="1200" dirty="0">
                <a:latin typeface="Times New Roman" panose="02020603050405020304" pitchFamily="18" charset="0"/>
                <a:cs typeface="Times New Roman" panose="02020603050405020304" pitchFamily="18" charset="0"/>
              </a:rPr>
              <a:t>(d), указывает на целый ряд степеней необходимости. На одном конце спектра находится понятие «необходимые» в значении «незаменимые»; на другом его конце «необходимые» означает «вносящие вклад». Мы считаем, что «необходимые» меры расположены в данном спектре значительно ближе к полюсу «незаменимые», чем к противоположному ему полюсу просто «вносящих вклад</a:t>
            </a:r>
            <a:r>
              <a:rPr lang="ru-RU" sz="1200" dirty="0" smtClean="0">
                <a:latin typeface="Times New Roman" panose="02020603050405020304" pitchFamily="18" charset="0"/>
                <a:cs typeface="Times New Roman" panose="02020603050405020304" pitchFamily="18" charset="0"/>
              </a:rPr>
              <a:t>»</a:t>
            </a:r>
            <a:r>
              <a:rPr lang="ru-RU" sz="1200" kern="0" dirty="0" smtClean="0">
                <a:latin typeface="Times New Roman" panose="02020603050405020304" pitchFamily="18" charset="0"/>
                <a:cs typeface="Times New Roman" panose="02020603050405020304" pitchFamily="18" charset="0"/>
              </a:rPr>
              <a:t>»;</a:t>
            </a:r>
          </a:p>
          <a:p>
            <a:pPr algn="just" defTabSz="457200">
              <a:buFont typeface="Arial"/>
              <a:buChar char="•"/>
            </a:pPr>
            <a:r>
              <a:rPr lang="de-DE" sz="1200" kern="0" dirty="0">
                <a:latin typeface="Times New Roman" panose="02020603050405020304" pitchFamily="18" charset="0"/>
                <a:cs typeface="Times New Roman" panose="02020603050405020304" pitchFamily="18" charset="0"/>
              </a:rPr>
              <a:t>US </a:t>
            </a:r>
            <a:r>
              <a:rPr lang="en-US" sz="1200" kern="0" dirty="0">
                <a:latin typeface="Times New Roman" panose="02020603050405020304" pitchFamily="18" charset="0"/>
                <a:cs typeface="Times New Roman" panose="02020603050405020304" pitchFamily="18" charset="0"/>
              </a:rPr>
              <a:t>– Gasoline (1996</a:t>
            </a:r>
            <a:r>
              <a:rPr lang="ru-RU" sz="1200" kern="0" dirty="0">
                <a:latin typeface="Times New Roman" panose="02020603050405020304" pitchFamily="18" charset="0"/>
                <a:cs typeface="Times New Roman" panose="02020603050405020304" pitchFamily="18" charset="0"/>
              </a:rPr>
              <a:t> г.</a:t>
            </a:r>
            <a:r>
              <a:rPr lang="en-US" sz="1200" kern="0" dirty="0">
                <a:latin typeface="Times New Roman" panose="02020603050405020304" pitchFamily="18" charset="0"/>
                <a:cs typeface="Times New Roman" panose="02020603050405020304" pitchFamily="18" charset="0"/>
              </a:rPr>
              <a:t>)</a:t>
            </a:r>
            <a:r>
              <a:rPr lang="ru-RU" sz="1200" kern="0" dirty="0">
                <a:latin typeface="Times New Roman" panose="02020603050405020304" pitchFamily="18" charset="0"/>
                <a:cs typeface="Times New Roman" panose="02020603050405020304" pitchFamily="18" charset="0"/>
              </a:rPr>
              <a:t>, АО: </a:t>
            </a:r>
            <a:r>
              <a:rPr lang="ru-RU" sz="1200" kern="0" dirty="0" smtClean="0">
                <a:latin typeface="Times New Roman" panose="02020603050405020304" pitchFamily="18" charset="0"/>
                <a:cs typeface="Times New Roman" panose="02020603050405020304" pitchFamily="18" charset="0"/>
              </a:rPr>
              <a:t>«</a:t>
            </a:r>
            <a:r>
              <a:rPr lang="ru-RU" sz="1200" dirty="0">
                <a:latin typeface="Times New Roman" panose="02020603050405020304" pitchFamily="18" charset="0"/>
                <a:cs typeface="Times New Roman" panose="02020603050405020304" pitchFamily="18" charset="0"/>
              </a:rPr>
              <a:t>сохранение дискриминации между импортированным и </a:t>
            </a:r>
            <a:r>
              <a:rPr lang="ru-RU" sz="1200" dirty="0" smtClean="0">
                <a:latin typeface="Times New Roman" panose="02020603050405020304" pitchFamily="18" charset="0"/>
                <a:cs typeface="Times New Roman" panose="02020603050405020304" pitchFamily="18" charset="0"/>
              </a:rPr>
              <a:t>произведенным в стране бензином в </a:t>
            </a:r>
            <a:r>
              <a:rPr lang="ru-RU" sz="1200" dirty="0">
                <a:latin typeface="Times New Roman" panose="02020603050405020304" pitchFamily="18" charset="0"/>
                <a:cs typeface="Times New Roman" panose="02020603050405020304" pitchFamily="18" charset="0"/>
              </a:rPr>
              <a:t>нарушение статьи </a:t>
            </a:r>
            <a:r>
              <a:rPr lang="de-DE" sz="1200" dirty="0" smtClean="0">
                <a:latin typeface="Times New Roman" panose="02020603050405020304" pitchFamily="18" charset="0"/>
                <a:cs typeface="Times New Roman" panose="02020603050405020304" pitchFamily="18" charset="0"/>
              </a:rPr>
              <a:t>III</a:t>
            </a:r>
            <a:r>
              <a:rPr lang="ru-RU" sz="1200" dirty="0" smtClean="0">
                <a:latin typeface="Times New Roman" panose="02020603050405020304" pitchFamily="18" charset="0"/>
                <a:cs typeface="Times New Roman" panose="02020603050405020304" pitchFamily="18" charset="0"/>
              </a:rPr>
              <a:t>:4 </a:t>
            </a:r>
            <a:r>
              <a:rPr lang="ru-RU" sz="1200" dirty="0">
                <a:latin typeface="Times New Roman" panose="02020603050405020304" pitchFamily="18" charset="0"/>
                <a:cs typeface="Times New Roman" panose="02020603050405020304" pitchFamily="18" charset="0"/>
              </a:rPr>
              <a:t>в соответствии с методами установления базового уровня не «</a:t>
            </a:r>
            <a:r>
              <a:rPr lang="ru-RU" sz="1200" dirty="0" smtClean="0">
                <a:latin typeface="Times New Roman" panose="02020603050405020304" pitchFamily="18" charset="0"/>
                <a:cs typeface="Times New Roman" panose="02020603050405020304" pitchFamily="18" charset="0"/>
              </a:rPr>
              <a:t>обеспечивало </a:t>
            </a:r>
            <a:r>
              <a:rPr lang="ru-RU" sz="1200" dirty="0">
                <a:latin typeface="Times New Roman" panose="02020603050405020304" pitchFamily="18" charset="0"/>
                <a:cs typeface="Times New Roman" panose="02020603050405020304" pitchFamily="18" charset="0"/>
              </a:rPr>
              <a:t>соответствия» системе базовых уровней. Данные методы не являлись механизмом обеспечения. Они были лишь правилами для определения отдельных базовых уровней. </a:t>
            </a:r>
            <a:r>
              <a:rPr lang="ru-RU" sz="1200" dirty="0" smtClean="0">
                <a:latin typeface="Times New Roman" panose="02020603050405020304" pitchFamily="18" charset="0"/>
                <a:cs typeface="Times New Roman" panose="02020603050405020304" pitchFamily="18" charset="0"/>
              </a:rPr>
              <a:t>Будучи таковыми, </a:t>
            </a:r>
            <a:r>
              <a:rPr lang="ru-RU" sz="1200" dirty="0">
                <a:latin typeface="Times New Roman" panose="02020603050405020304" pitchFamily="18" charset="0"/>
                <a:cs typeface="Times New Roman" panose="02020603050405020304" pitchFamily="18" charset="0"/>
              </a:rPr>
              <a:t>они не являлись мерами, являющимися предметом статьи XX(</a:t>
            </a:r>
            <a:r>
              <a:rPr lang="ru-RU" sz="1200" dirty="0" err="1">
                <a:latin typeface="Times New Roman" panose="02020603050405020304" pitchFamily="18" charset="0"/>
                <a:cs typeface="Times New Roman" panose="02020603050405020304" pitchFamily="18" charset="0"/>
              </a:rPr>
              <a:t>d</a:t>
            </a:r>
            <a:r>
              <a:rPr lang="ru-RU" sz="1200" dirty="0" smtClean="0">
                <a:latin typeface="Times New Roman" panose="02020603050405020304" pitchFamily="18" charset="0"/>
                <a:cs typeface="Times New Roman" panose="02020603050405020304" pitchFamily="18" charset="0"/>
              </a:rPr>
              <a:t>)</a:t>
            </a:r>
            <a:r>
              <a:rPr lang="ru-RU" sz="1200" kern="0" dirty="0" smtClean="0">
                <a:latin typeface="Times New Roman" panose="02020603050405020304" pitchFamily="18" charset="0"/>
                <a:cs typeface="Times New Roman" panose="02020603050405020304" pitchFamily="18" charset="0"/>
              </a:rPr>
              <a:t>»;</a:t>
            </a:r>
          </a:p>
          <a:p>
            <a:pPr algn="just" defTabSz="457200">
              <a:buFont typeface="Arial"/>
              <a:buChar char="•"/>
            </a:pPr>
            <a:r>
              <a:rPr lang="en-US" sz="1200" kern="0" dirty="0" smtClean="0">
                <a:latin typeface="Times New Roman" panose="02020603050405020304" pitchFamily="18" charset="0"/>
                <a:cs typeface="Times New Roman" panose="02020603050405020304" pitchFamily="18" charset="0"/>
              </a:rPr>
              <a:t>EC – Trademarks &amp; Geographical Indications (2005</a:t>
            </a:r>
            <a:r>
              <a:rPr lang="ru-RU" sz="1200" kern="0" dirty="0" smtClean="0">
                <a:latin typeface="Times New Roman" panose="02020603050405020304" pitchFamily="18" charset="0"/>
                <a:cs typeface="Times New Roman" panose="02020603050405020304" pitchFamily="18" charset="0"/>
              </a:rPr>
              <a:t> г.</a:t>
            </a:r>
            <a:r>
              <a:rPr lang="en-US" sz="1200" kern="0" dirty="0" smtClean="0">
                <a:latin typeface="Times New Roman" panose="02020603050405020304" pitchFamily="18" charset="0"/>
                <a:cs typeface="Times New Roman" panose="02020603050405020304" pitchFamily="18" charset="0"/>
              </a:rPr>
              <a:t>)</a:t>
            </a:r>
            <a:r>
              <a:rPr lang="ru-RU" sz="1200" kern="0" dirty="0" smtClean="0">
                <a:latin typeface="Times New Roman" panose="02020603050405020304" pitchFamily="18" charset="0"/>
                <a:cs typeface="Times New Roman" panose="02020603050405020304" pitchFamily="18" charset="0"/>
              </a:rPr>
              <a:t>: </a:t>
            </a:r>
            <a:r>
              <a:rPr lang="ru-RU" sz="1200" kern="0" dirty="0" err="1" smtClean="0">
                <a:latin typeface="Times New Roman" panose="02020603050405020304" pitchFamily="18" charset="0"/>
                <a:cs typeface="Times New Roman" panose="02020603050405020304" pitchFamily="18" charset="0"/>
              </a:rPr>
              <a:t>ТГ</a:t>
            </a:r>
            <a:r>
              <a:rPr lang="ru-RU" sz="1200" kern="0" dirty="0" smtClean="0">
                <a:latin typeface="Times New Roman" panose="02020603050405020304" pitchFamily="18" charset="0"/>
                <a:cs typeface="Times New Roman" panose="02020603050405020304" pitchFamily="18" charset="0"/>
              </a:rPr>
              <a:t>: регламент Совета ЕС № 2081/92 от 14 июля 1992 г. (о защите географических наименований и обозначений происхождения) не соответствует ГАТТ, </a:t>
            </a:r>
            <a:r>
              <a:rPr lang="ru-RU" sz="1200" kern="0" dirty="0">
                <a:latin typeface="Times New Roman" panose="02020603050405020304" pitchFamily="18" charset="0"/>
                <a:cs typeface="Times New Roman" panose="02020603050405020304" pitchFamily="18" charset="0"/>
              </a:rPr>
              <a:t>п</a:t>
            </a:r>
            <a:r>
              <a:rPr lang="ru-RU" sz="1200" kern="0" dirty="0" smtClean="0">
                <a:latin typeface="Times New Roman" panose="02020603050405020304" pitchFamily="18" charset="0"/>
                <a:cs typeface="Times New Roman" panose="02020603050405020304" pitchFamily="18" charset="0"/>
              </a:rPr>
              <a:t>оэтому меры ЕС по обеспечению соответствия этому регламенту не охватываются ст. </a:t>
            </a:r>
            <a:r>
              <a:rPr lang="de-DE" sz="1200" kern="0" dirty="0" smtClean="0">
                <a:latin typeface="Times New Roman" panose="02020603050405020304" pitchFamily="18" charset="0"/>
                <a:cs typeface="Times New Roman" panose="02020603050405020304" pitchFamily="18" charset="0"/>
              </a:rPr>
              <a:t>XX</a:t>
            </a:r>
            <a:r>
              <a:rPr lang="en-US" sz="1200" kern="0" dirty="0" smtClean="0">
                <a:latin typeface="Times New Roman" panose="02020603050405020304" pitchFamily="18" charset="0"/>
                <a:cs typeface="Times New Roman" panose="02020603050405020304" pitchFamily="18" charset="0"/>
              </a:rPr>
              <a:t>(d)</a:t>
            </a:r>
            <a:r>
              <a:rPr lang="ru-RU" sz="1200" kern="0" dirty="0" smtClean="0">
                <a:latin typeface="Times New Roman" panose="02020603050405020304" pitchFamily="18" charset="0"/>
                <a:cs typeface="Times New Roman" panose="02020603050405020304" pitchFamily="18" charset="0"/>
              </a:rPr>
              <a:t> ГАТТ;</a:t>
            </a:r>
          </a:p>
          <a:p>
            <a:pPr algn="just" defTabSz="457200">
              <a:buFont typeface="Arial"/>
              <a:buChar char="•"/>
            </a:pPr>
            <a:r>
              <a:rPr lang="en-US" sz="1200" kern="0" dirty="0" smtClean="0">
                <a:latin typeface="Times New Roman" panose="02020603050405020304" pitchFamily="18" charset="0"/>
                <a:cs typeface="Times New Roman" panose="02020603050405020304" pitchFamily="18" charset="0"/>
              </a:rPr>
              <a:t>Mexico – Taxes on Soft Drinks (2006 </a:t>
            </a:r>
            <a:r>
              <a:rPr lang="ru-RU" sz="1200" kern="0" dirty="0" smtClean="0">
                <a:latin typeface="Times New Roman" panose="02020603050405020304" pitchFamily="18" charset="0"/>
                <a:cs typeface="Times New Roman" panose="02020603050405020304" pitchFamily="18" charset="0"/>
              </a:rPr>
              <a:t>г.</a:t>
            </a:r>
            <a:r>
              <a:rPr lang="en-US" sz="1200" kern="0" dirty="0" smtClean="0">
                <a:latin typeface="Times New Roman" panose="02020603050405020304" pitchFamily="18" charset="0"/>
                <a:cs typeface="Times New Roman" panose="02020603050405020304" pitchFamily="18" charset="0"/>
              </a:rPr>
              <a:t>): </a:t>
            </a:r>
            <a:r>
              <a:rPr lang="ru-RU" sz="1200" kern="0" dirty="0" smtClean="0">
                <a:latin typeface="Times New Roman" panose="02020603050405020304" pitchFamily="18" charset="0"/>
                <a:cs typeface="Times New Roman" panose="02020603050405020304" pitchFamily="18" charset="0"/>
              </a:rPr>
              <a:t>Мексика считала, что ее меры были необходимы для обеспечения исполнения США их обязательств по НАФТА (которое не противоречит ГАТТ-1994)</a:t>
            </a:r>
            <a:r>
              <a:rPr lang="ru-RU" sz="1200" kern="0" dirty="0">
                <a:latin typeface="Times New Roman" panose="02020603050405020304" pitchFamily="18" charset="0"/>
                <a:cs typeface="Times New Roman" panose="02020603050405020304" pitchFamily="18" charset="0"/>
              </a:rPr>
              <a:t>;</a:t>
            </a:r>
            <a:r>
              <a:rPr lang="ru-RU" sz="1200" kern="0" dirty="0" smtClean="0">
                <a:latin typeface="Times New Roman" panose="02020603050405020304" pitchFamily="18" charset="0"/>
                <a:cs typeface="Times New Roman" panose="02020603050405020304" pitchFamily="18" charset="0"/>
              </a:rPr>
              <a:t> ТГ: слова «обеспечить соответствие» в ст. </a:t>
            </a:r>
            <a:r>
              <a:rPr lang="de-DE" sz="1200" kern="0" dirty="0" smtClean="0">
                <a:latin typeface="Times New Roman" panose="02020603050405020304" pitchFamily="18" charset="0"/>
                <a:cs typeface="Times New Roman" panose="02020603050405020304" pitchFamily="18" charset="0"/>
              </a:rPr>
              <a:t>XX</a:t>
            </a:r>
            <a:r>
              <a:rPr lang="en-US" sz="1200" kern="0" dirty="0" smtClean="0">
                <a:latin typeface="Times New Roman" panose="02020603050405020304" pitchFamily="18" charset="0"/>
                <a:cs typeface="Times New Roman" panose="02020603050405020304" pitchFamily="18" charset="0"/>
              </a:rPr>
              <a:t>(d) </a:t>
            </a:r>
            <a:r>
              <a:rPr lang="ru-RU" sz="1200" kern="0" dirty="0" smtClean="0">
                <a:latin typeface="Times New Roman" panose="02020603050405020304" pitchFamily="18" charset="0"/>
                <a:cs typeface="Times New Roman" panose="02020603050405020304" pitchFamily="18" charset="0"/>
              </a:rPr>
              <a:t>не относится к мерам, принятым членом ВТО для того, чтобы заставить другого члена ВТО соблюдать его обязательства по договору вне системы ВТО. АО: слова «законы или правила» не охватывают международные договоры. Даже если МП является частью национального права данного члена ВТО, эти слова не относятся к международным обязательствам другого членам ВТО. </a:t>
            </a:r>
            <a:r>
              <a:rPr lang="ru-RU" sz="1200" kern="0" dirty="0" err="1" smtClean="0">
                <a:latin typeface="Times New Roman" panose="02020603050405020304" pitchFamily="18" charset="0"/>
                <a:cs typeface="Times New Roman" panose="02020603050405020304" pitchFamily="18" charset="0"/>
              </a:rPr>
              <a:t>ТГ</a:t>
            </a:r>
            <a:r>
              <a:rPr lang="ru-RU" sz="1200" kern="0" dirty="0" smtClean="0">
                <a:latin typeface="Times New Roman" panose="02020603050405020304" pitchFamily="18" charset="0"/>
                <a:cs typeface="Times New Roman" panose="02020603050405020304" pitchFamily="18" charset="0"/>
              </a:rPr>
              <a:t>: налоги вряд ли могут обеспечить соответствие (принцип «заплати – лети»). АО с этим не согласился.</a:t>
            </a:r>
          </a:p>
        </p:txBody>
      </p:sp>
      <p:sp>
        <p:nvSpPr>
          <p:cNvPr id="5" name="Slide Number Placeholder 4"/>
          <p:cNvSpPr>
            <a:spLocks noGrp="1"/>
          </p:cNvSpPr>
          <p:nvPr>
            <p:ph type="sldNum" sz="quarter" idx="12"/>
          </p:nvPr>
        </p:nvSpPr>
        <p:spPr/>
        <p:txBody>
          <a:bodyPr/>
          <a:lstStyle/>
          <a:p>
            <a:fld id="{D6B5C6E0-1DA3-4D5F-BBB9-FE86C9799D92}" type="slidenum">
              <a:rPr lang="en-US" smtClean="0"/>
              <a:t>12</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4849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914400"/>
          </a:xfrm>
        </p:spPr>
        <p:txBody>
          <a:bodyPr vert="horz" lIns="91440" tIns="45720" rIns="91440" bIns="45720" rtlCol="0" anchor="ctr">
            <a:noAutofit/>
          </a:bodyPr>
          <a:lstStyle/>
          <a:p>
            <a:pPr algn="l"/>
            <a:r>
              <a:rPr lang="ru-RU" sz="3200" b="1" kern="0" dirty="0" smtClean="0">
                <a:solidFill>
                  <a:srgbClr val="00A3DF"/>
                </a:solidFill>
                <a:latin typeface="Times New Roman"/>
              </a:rPr>
              <a:t>Обеспечение </a:t>
            </a:r>
            <a:r>
              <a:rPr lang="ru-RU" sz="3200" b="1" kern="0" dirty="0">
                <a:solidFill>
                  <a:srgbClr val="00A3DF"/>
                </a:solidFill>
                <a:latin typeface="Times New Roman"/>
              </a:rPr>
              <a:t>соответствия </a:t>
            </a:r>
            <a:r>
              <a:rPr lang="ru-RU" sz="3200" b="1" kern="0" dirty="0" smtClean="0">
                <a:solidFill>
                  <a:srgbClr val="00A3DF"/>
                </a:solidFill>
                <a:latin typeface="Times New Roman"/>
              </a:rPr>
              <a:t>законам / правилам </a:t>
            </a:r>
            <a:r>
              <a:rPr lang="ru-RU" sz="3200" b="1" kern="0" dirty="0">
                <a:solidFill>
                  <a:srgbClr val="00A3DF"/>
                </a:solidFill>
                <a:latin typeface="Times New Roman"/>
              </a:rPr>
              <a:t>(ст. </a:t>
            </a:r>
            <a:r>
              <a:rPr lang="ru-RU" sz="3200" b="1" kern="0" dirty="0" smtClean="0">
                <a:solidFill>
                  <a:srgbClr val="00A3DF"/>
                </a:solidFill>
                <a:latin typeface="Times New Roman"/>
              </a:rPr>
              <a:t>ХХ(</a:t>
            </a:r>
            <a:r>
              <a:rPr lang="de-DE" sz="3200" b="1" kern="0" dirty="0" smtClean="0">
                <a:solidFill>
                  <a:srgbClr val="00A3DF"/>
                </a:solidFill>
                <a:latin typeface="Times New Roman"/>
              </a:rPr>
              <a:t>d</a:t>
            </a:r>
            <a:r>
              <a:rPr lang="ru-RU" sz="3200" b="1" kern="0" dirty="0" smtClean="0">
                <a:solidFill>
                  <a:srgbClr val="00A3DF"/>
                </a:solidFill>
                <a:latin typeface="Times New Roman"/>
              </a:rPr>
              <a:t>)) (2)</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57200" y="990600"/>
            <a:ext cx="8229600" cy="5135563"/>
          </a:xfrm>
        </p:spPr>
        <p:txBody>
          <a:bodyPr vert="horz" lIns="91440" tIns="45720" rIns="91440" bIns="45720" rtlCol="0">
            <a:noAutofit/>
          </a:bodyPr>
          <a:lstStyle/>
          <a:p>
            <a:r>
              <a:rPr lang="ru-RU" sz="1400" kern="0" dirty="0" smtClean="0">
                <a:solidFill>
                  <a:srgbClr val="3C230A"/>
                </a:solidFill>
                <a:latin typeface="Times New Roman" panose="02020603050405020304" pitchFamily="18" charset="0"/>
                <a:cs typeface="Times New Roman" panose="02020603050405020304" pitchFamily="18" charset="0"/>
              </a:rPr>
              <a:t>Необходимость: </a:t>
            </a:r>
            <a:r>
              <a:rPr lang="de-DE" sz="1400" kern="0" dirty="0" smtClean="0">
                <a:solidFill>
                  <a:srgbClr val="3C230A"/>
                </a:solidFill>
                <a:latin typeface="Times New Roman" panose="02020603050405020304" pitchFamily="18" charset="0"/>
                <a:cs typeface="Times New Roman" panose="02020603050405020304" pitchFamily="18" charset="0"/>
              </a:rPr>
              <a:t>Korea </a:t>
            </a:r>
            <a:r>
              <a:rPr lang="en-US" sz="1400" kern="0" dirty="0">
                <a:solidFill>
                  <a:srgbClr val="3C230A"/>
                </a:solidFill>
                <a:latin typeface="Times New Roman" panose="02020603050405020304" pitchFamily="18" charset="0"/>
                <a:cs typeface="Times New Roman" panose="02020603050405020304" pitchFamily="18" charset="0"/>
              </a:rPr>
              <a:t>– Various Measures on </a:t>
            </a:r>
            <a:r>
              <a:rPr lang="en-US" sz="1400" kern="0" dirty="0" smtClean="0">
                <a:solidFill>
                  <a:srgbClr val="3C230A"/>
                </a:solidFill>
                <a:latin typeface="Times New Roman" panose="02020603050405020304" pitchFamily="18" charset="0"/>
                <a:cs typeface="Times New Roman" panose="02020603050405020304" pitchFamily="18" charset="0"/>
              </a:rPr>
              <a:t>Beef </a:t>
            </a:r>
            <a:r>
              <a:rPr lang="en-US" sz="1400" kern="0" dirty="0">
                <a:solidFill>
                  <a:srgbClr val="3C230A"/>
                </a:solidFill>
                <a:latin typeface="Times New Roman" panose="02020603050405020304" pitchFamily="18" charset="0"/>
                <a:cs typeface="Times New Roman" panose="02020603050405020304" pitchFamily="18" charset="0"/>
              </a:rPr>
              <a:t>(</a:t>
            </a:r>
            <a:r>
              <a:rPr lang="en-US" sz="1400" kern="0" dirty="0" smtClean="0">
                <a:solidFill>
                  <a:srgbClr val="3C230A"/>
                </a:solidFill>
                <a:latin typeface="Times New Roman" panose="02020603050405020304" pitchFamily="18" charset="0"/>
                <a:cs typeface="Times New Roman" panose="02020603050405020304" pitchFamily="18" charset="0"/>
              </a:rPr>
              <a:t>2011</a:t>
            </a:r>
            <a:r>
              <a:rPr lang="ru-RU" sz="1400" kern="0" dirty="0" smtClean="0">
                <a:solidFill>
                  <a:srgbClr val="3C230A"/>
                </a:solidFill>
                <a:latin typeface="Times New Roman" panose="02020603050405020304" pitchFamily="18" charset="0"/>
                <a:cs typeface="Times New Roman" panose="02020603050405020304" pitchFamily="18" charset="0"/>
              </a:rPr>
              <a:t> г.</a:t>
            </a:r>
            <a:r>
              <a:rPr lang="en-US" sz="1400" kern="0" dirty="0" smtClean="0">
                <a:solidFill>
                  <a:srgbClr val="3C230A"/>
                </a:solidFill>
                <a:latin typeface="Times New Roman" panose="02020603050405020304" pitchFamily="18" charset="0"/>
                <a:cs typeface="Times New Roman" panose="02020603050405020304" pitchFamily="18" charset="0"/>
              </a:rPr>
              <a:t>)</a:t>
            </a:r>
            <a:r>
              <a:rPr lang="ru-RU" sz="1400" kern="0" dirty="0" smtClean="0">
                <a:solidFill>
                  <a:srgbClr val="3C230A"/>
                </a:solidFill>
                <a:latin typeface="Times New Roman" panose="02020603050405020304" pitchFamily="18" charset="0"/>
                <a:cs typeface="Times New Roman" panose="02020603050405020304" pitchFamily="18" charset="0"/>
              </a:rPr>
              <a:t>:</a:t>
            </a:r>
            <a:br>
              <a:rPr lang="ru-RU" sz="1400" kern="0" dirty="0" smtClean="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
            </a:r>
            <a:br>
              <a:rPr lang="ru-RU" sz="1400" kern="0" dirty="0" smtClean="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a:t>
            </a:r>
            <a:r>
              <a:rPr lang="ru-RU" sz="1400" kern="0" dirty="0">
                <a:solidFill>
                  <a:srgbClr val="3C230A"/>
                </a:solidFill>
                <a:latin typeface="Times New Roman" panose="02020603050405020304" pitchFamily="18" charset="0"/>
                <a:cs typeface="Times New Roman" panose="02020603050405020304" pitchFamily="18" charset="0"/>
              </a:rPr>
              <a:t>Нам представляется, что при оценке меры, заявленной в качестве необходимой для обеспечения соблюдения требований согласующегося с ВТО закона или предписания, в соответствующих случаях при толковании может быть учтена сравнительная важность общих интересов или ценностей, которые должны защитить закон или предписание, соблюдение которых обеспечивается. Чем более жизненно важны такие общие интересы или ценности, тем проще может быть принята в качестве «необходимой» мера, разработанная как инструмент </a:t>
            </a:r>
            <a:r>
              <a:rPr lang="ru-RU" sz="1400" kern="0" dirty="0" smtClean="0">
                <a:solidFill>
                  <a:srgbClr val="3C230A"/>
                </a:solidFill>
                <a:latin typeface="Times New Roman" panose="02020603050405020304" pitchFamily="18" charset="0"/>
                <a:cs typeface="Times New Roman" panose="02020603050405020304" pitchFamily="18" charset="0"/>
              </a:rPr>
              <a:t>обеспечения.</a:t>
            </a:r>
            <a:r>
              <a:rPr lang="ru-RU" sz="1400" kern="0" dirty="0">
                <a:solidFill>
                  <a:srgbClr val="3C230A"/>
                </a:solidFill>
                <a:latin typeface="Times New Roman" panose="02020603050405020304" pitchFamily="18" charset="0"/>
                <a:cs typeface="Times New Roman" panose="02020603050405020304" pitchFamily="18" charset="0"/>
              </a:rPr>
              <a:t/>
            </a:r>
            <a:br>
              <a:rPr lang="ru-RU" sz="1400" kern="0" dirty="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
            </a:r>
            <a:br>
              <a:rPr lang="ru-RU" sz="1400" kern="0" dirty="0" smtClean="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У </a:t>
            </a:r>
            <a:r>
              <a:rPr lang="ru-RU" sz="1400" kern="0" dirty="0">
                <a:solidFill>
                  <a:srgbClr val="3C230A"/>
                </a:solidFill>
                <a:latin typeface="Times New Roman" panose="02020603050405020304" pitchFamily="18" charset="0"/>
                <a:cs typeface="Times New Roman" panose="02020603050405020304" pitchFamily="18" charset="0"/>
              </a:rPr>
              <a:t>меры обеспечения имеются и другие аспекты, которые должны быть проанализированы при определении ее «необходимости». Одним из них является степень, в которой мера способствует осуществлению преследуемой цели, т.е., обеспечения соблюдения данного закона или предписания. Чем выше такой вклад, тем легче может быть мера признана «необходимой». Еще одним аспектом является степень, в которой мера, направленная на обеспечение соблюдения, имеет ограничительное воздействие на международную торговлю, т.е., если речь идет о мерах, нарушающих статью </a:t>
            </a:r>
            <a:r>
              <a:rPr lang="en-GB" sz="1400" kern="0" dirty="0" smtClean="0">
                <a:solidFill>
                  <a:srgbClr val="3C230A"/>
                </a:solidFill>
                <a:latin typeface="Times New Roman" panose="02020603050405020304" pitchFamily="18" charset="0"/>
                <a:cs typeface="Times New Roman" panose="02020603050405020304" pitchFamily="18" charset="0"/>
              </a:rPr>
              <a:t>III</a:t>
            </a:r>
            <a:r>
              <a:rPr lang="ru-RU" sz="1400" kern="0" dirty="0" smtClean="0">
                <a:solidFill>
                  <a:srgbClr val="3C230A"/>
                </a:solidFill>
                <a:latin typeface="Times New Roman" panose="02020603050405020304" pitchFamily="18" charset="0"/>
                <a:cs typeface="Times New Roman" panose="02020603050405020304" pitchFamily="18" charset="0"/>
              </a:rPr>
              <a:t>:</a:t>
            </a:r>
            <a:r>
              <a:rPr lang="ru-RU" sz="1400" kern="0" dirty="0">
                <a:solidFill>
                  <a:srgbClr val="3C230A"/>
                </a:solidFill>
                <a:latin typeface="Times New Roman" panose="02020603050405020304" pitchFamily="18" charset="0"/>
                <a:cs typeface="Times New Roman" panose="02020603050405020304" pitchFamily="18" charset="0"/>
              </a:rPr>
              <a:t>4, ограничительное воздействие на ввозимые товары. Мера с относительно малым воздействием на ввозимую продукцию может быть признана «необходимой» более легко, чем мера, имеющая более интенсивное или широкое ограничительное </a:t>
            </a:r>
            <a:r>
              <a:rPr lang="ru-RU" sz="1400" kern="0" dirty="0" smtClean="0">
                <a:solidFill>
                  <a:srgbClr val="3C230A"/>
                </a:solidFill>
                <a:latin typeface="Times New Roman" panose="02020603050405020304" pitchFamily="18" charset="0"/>
                <a:cs typeface="Times New Roman" panose="02020603050405020304" pitchFamily="18" charset="0"/>
              </a:rPr>
              <a:t>действие».</a:t>
            </a:r>
            <a:br>
              <a:rPr lang="ru-RU" sz="1400" kern="0" dirty="0" smtClean="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
            </a:r>
            <a:br>
              <a:rPr lang="ru-RU" sz="1400" kern="0" dirty="0" smtClean="0">
                <a:solidFill>
                  <a:srgbClr val="3C230A"/>
                </a:solidFill>
                <a:latin typeface="Times New Roman" panose="02020603050405020304" pitchFamily="18" charset="0"/>
                <a:cs typeface="Times New Roman" panose="02020603050405020304" pitchFamily="18" charset="0"/>
              </a:rPr>
            </a:br>
            <a:r>
              <a:rPr lang="ru-RU" sz="1400" kern="0" dirty="0" smtClean="0">
                <a:solidFill>
                  <a:srgbClr val="3C230A"/>
                </a:solidFill>
                <a:latin typeface="Times New Roman" panose="02020603050405020304" pitchFamily="18" charset="0"/>
                <a:cs typeface="Times New Roman" panose="02020603050405020304" pitchFamily="18" charset="0"/>
              </a:rPr>
              <a:t>«В итоге ответ на вопрос, может ли быть «необходимой» (в смысле ст. </a:t>
            </a:r>
            <a:r>
              <a:rPr lang="en-US" sz="1400" kern="0" dirty="0" smtClean="0">
                <a:solidFill>
                  <a:srgbClr val="3C230A"/>
                </a:solidFill>
                <a:latin typeface="Times New Roman" panose="02020603050405020304" pitchFamily="18" charset="0"/>
                <a:cs typeface="Times New Roman" panose="02020603050405020304" pitchFamily="18" charset="0"/>
              </a:rPr>
              <a:t>XX(d)) </a:t>
            </a:r>
            <a:r>
              <a:rPr lang="ru-RU" sz="1400" kern="0" dirty="0" smtClean="0">
                <a:solidFill>
                  <a:srgbClr val="3C230A"/>
                </a:solidFill>
                <a:latin typeface="Times New Roman" panose="02020603050405020304" pitchFamily="18" charset="0"/>
                <a:cs typeface="Times New Roman" panose="02020603050405020304" pitchFamily="18" charset="0"/>
              </a:rPr>
              <a:t>та мера, которая не является «незаменимой», включает в любом случае процесс взвешивания ряда факторов и нахождения </a:t>
            </a:r>
            <a:r>
              <a:rPr lang="ru-RU" sz="1400" kern="0" dirty="0">
                <a:solidFill>
                  <a:srgbClr val="3C230A"/>
                </a:solidFill>
                <a:latin typeface="Times New Roman" panose="02020603050405020304" pitchFamily="18" charset="0"/>
                <a:cs typeface="Times New Roman" panose="02020603050405020304" pitchFamily="18" charset="0"/>
              </a:rPr>
              <a:t>баланса между </a:t>
            </a:r>
            <a:r>
              <a:rPr lang="ru-RU" sz="1400" kern="0" dirty="0" smtClean="0">
                <a:solidFill>
                  <a:srgbClr val="3C230A"/>
                </a:solidFill>
                <a:latin typeface="Times New Roman" panose="02020603050405020304" pitchFamily="18" charset="0"/>
                <a:cs typeface="Times New Roman" panose="02020603050405020304" pitchFamily="18" charset="0"/>
              </a:rPr>
              <a:t>ними; эти факторы включают прежде всего тот вклад, который мера, направленная на соответствие, вносит в принудительное исполнение рассматриваемого закона или правила, важность общих интересов или ценностей, защищаемых этим законом или правилом, и сопряженное с этим влияние закона или правила на импорт или экспорт».</a:t>
            </a:r>
            <a:endParaRPr lang="en-US" sz="1400" kern="0" dirty="0">
              <a:solidFill>
                <a:srgbClr val="3C230A"/>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13</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78038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52400" y="0"/>
            <a:ext cx="8229600" cy="1143000"/>
          </a:xfrm>
        </p:spPr>
        <p:txBody>
          <a:bodyPr>
            <a:normAutofit/>
          </a:bodyPr>
          <a:lstStyle/>
          <a:p>
            <a:pPr algn="l"/>
            <a:r>
              <a:rPr lang="ru-RU" sz="3200" b="1" kern="0" dirty="0">
                <a:solidFill>
                  <a:srgbClr val="00A3DF"/>
                </a:solidFill>
                <a:latin typeface="Times New Roman"/>
              </a:rPr>
              <a:t>Обеспечение соответствия законам / правилам (ст. ХХ(</a:t>
            </a:r>
            <a:r>
              <a:rPr lang="de-DE" sz="3200" b="1" kern="0" dirty="0">
                <a:solidFill>
                  <a:srgbClr val="00A3DF"/>
                </a:solidFill>
                <a:latin typeface="Times New Roman"/>
              </a:rPr>
              <a:t>d</a:t>
            </a:r>
            <a:r>
              <a:rPr lang="ru-RU" sz="3200" b="1" kern="0" dirty="0">
                <a:solidFill>
                  <a:srgbClr val="00A3DF"/>
                </a:solidFill>
                <a:latin typeface="Times New Roman"/>
              </a:rPr>
              <a:t>)) </a:t>
            </a:r>
            <a:r>
              <a:rPr lang="ru-RU" sz="3200" b="1" kern="0" dirty="0" smtClean="0">
                <a:solidFill>
                  <a:srgbClr val="00A3DF"/>
                </a:solidFill>
                <a:latin typeface="Times New Roman"/>
              </a:rPr>
              <a:t>(3)</a:t>
            </a:r>
            <a:endParaRPr lang="ru-RU" dirty="0"/>
          </a:p>
        </p:txBody>
      </p:sp>
      <p:sp>
        <p:nvSpPr>
          <p:cNvPr id="3" name="Содержимое 2"/>
          <p:cNvSpPr>
            <a:spLocks noGrp="1"/>
          </p:cNvSpPr>
          <p:nvPr>
            <p:ph idx="1"/>
          </p:nvPr>
        </p:nvSpPr>
        <p:spPr>
          <a:xfrm>
            <a:off x="457200" y="1295400"/>
            <a:ext cx="8229600" cy="4830763"/>
          </a:xfrm>
        </p:spPr>
        <p:txBody>
          <a:bodyPr>
            <a:normAutofit/>
          </a:bodyPr>
          <a:lstStyle/>
          <a:p>
            <a:r>
              <a:rPr lang="ru-RU" sz="1400" dirty="0" smtClean="0">
                <a:latin typeface="Times New Roman"/>
                <a:cs typeface="Times New Roman"/>
              </a:rPr>
              <a:t>В целом, оценка того, является ли мера «необходимой», как этого требует второй элемент теста в соответствии со ст. </a:t>
            </a:r>
            <a:r>
              <a:rPr lang="en-GB" sz="1400" dirty="0" smtClean="0">
                <a:latin typeface="Times New Roman"/>
                <a:cs typeface="Times New Roman"/>
              </a:rPr>
              <a:t>XX(d) </a:t>
            </a:r>
            <a:r>
              <a:rPr lang="ru-RU" sz="1400" dirty="0" smtClean="0">
                <a:latin typeface="Times New Roman"/>
                <a:cs typeface="Times New Roman"/>
              </a:rPr>
              <a:t>ГАТТ-1994, включает в себя, в любом случае, оценку следующих факторов:</a:t>
            </a:r>
          </a:p>
          <a:p>
            <a:pPr>
              <a:buAutoNum type="arabicPeriod"/>
            </a:pPr>
            <a:r>
              <a:rPr lang="ru-RU" sz="1400" dirty="0" smtClean="0">
                <a:latin typeface="Times New Roman"/>
                <a:cs typeface="Times New Roman"/>
              </a:rPr>
              <a:t>Относительная важность общих интересов или ценностей, охраняемых законом или правилом, соблюдение которого должно быть обеспечено;</a:t>
            </a:r>
          </a:p>
          <a:p>
            <a:pPr>
              <a:buAutoNum type="arabicPeriod"/>
            </a:pPr>
            <a:r>
              <a:rPr lang="ru-RU" sz="1400" dirty="0" smtClean="0">
                <a:latin typeface="Times New Roman"/>
                <a:cs typeface="Times New Roman"/>
              </a:rPr>
              <a:t>Степень, в которой мера способствует обеспечению соблюдения соответствующего закона или правила;</a:t>
            </a:r>
          </a:p>
          <a:p>
            <a:pPr>
              <a:buAutoNum type="arabicPeriod"/>
            </a:pPr>
            <a:r>
              <a:rPr lang="ru-RU" sz="1400" dirty="0" smtClean="0">
                <a:latin typeface="Times New Roman"/>
                <a:cs typeface="Times New Roman"/>
              </a:rPr>
              <a:t>Степень, в которой соблюдение меры оказывает ограничивающий эффект на международную торговлю;</a:t>
            </a:r>
          </a:p>
          <a:p>
            <a:r>
              <a:rPr lang="ru-RU" sz="1400" dirty="0" smtClean="0">
                <a:latin typeface="Times New Roman"/>
                <a:cs typeface="Times New Roman"/>
              </a:rPr>
              <a:t>Такой подход к критерию необходимости был применен ТГ в следующих делах: </a:t>
            </a:r>
            <a:r>
              <a:rPr lang="en-GB" sz="1400" dirty="0" smtClean="0">
                <a:latin typeface="Times New Roman"/>
                <a:cs typeface="Times New Roman"/>
              </a:rPr>
              <a:t>Canada – Wheat Exports and Grain Imports (2004 </a:t>
            </a:r>
            <a:r>
              <a:rPr lang="ru-RU" sz="1400" dirty="0" smtClean="0">
                <a:latin typeface="Times New Roman"/>
                <a:cs typeface="Times New Roman"/>
              </a:rPr>
              <a:t>г.)</a:t>
            </a:r>
            <a:r>
              <a:rPr lang="en-GB" sz="1400" dirty="0" smtClean="0">
                <a:latin typeface="Times New Roman"/>
                <a:cs typeface="Times New Roman"/>
              </a:rPr>
              <a:t>, Dominican Republic – Import and Sale of Cigarettes (2005</a:t>
            </a:r>
            <a:r>
              <a:rPr lang="ru-RU" sz="1400" dirty="0" smtClean="0">
                <a:latin typeface="Times New Roman"/>
                <a:cs typeface="Times New Roman"/>
              </a:rPr>
              <a:t> г.</a:t>
            </a:r>
            <a:r>
              <a:rPr lang="en-GB" sz="1400" dirty="0" smtClean="0">
                <a:latin typeface="Times New Roman"/>
                <a:cs typeface="Times New Roman"/>
              </a:rPr>
              <a:t>), EC – Trademarks and Geographical Indications (2005 </a:t>
            </a:r>
            <a:r>
              <a:rPr lang="ru-RU" sz="1400" dirty="0" smtClean="0">
                <a:latin typeface="Times New Roman"/>
                <a:cs typeface="Times New Roman"/>
              </a:rPr>
              <a:t>г.)</a:t>
            </a:r>
            <a:r>
              <a:rPr lang="en-GB" sz="1400" dirty="0" smtClean="0">
                <a:latin typeface="Times New Roman"/>
                <a:cs typeface="Times New Roman"/>
              </a:rPr>
              <a:t>, US – Shrimp (Thailand) (2008 </a:t>
            </a:r>
            <a:r>
              <a:rPr lang="ru-RU" sz="1400" dirty="0" smtClean="0">
                <a:latin typeface="Times New Roman"/>
                <a:cs typeface="Times New Roman"/>
              </a:rPr>
              <a:t>г.)</a:t>
            </a:r>
            <a:r>
              <a:rPr lang="en-GB" sz="1400" dirty="0" smtClean="0">
                <a:latin typeface="Times New Roman"/>
                <a:cs typeface="Times New Roman"/>
              </a:rPr>
              <a:t> </a:t>
            </a:r>
            <a:r>
              <a:rPr lang="ru-RU" sz="1400" dirty="0" smtClean="0">
                <a:latin typeface="Times New Roman"/>
                <a:cs typeface="Times New Roman"/>
              </a:rPr>
              <a:t>и </a:t>
            </a:r>
            <a:r>
              <a:rPr lang="en-GB" sz="1400" dirty="0" smtClean="0">
                <a:latin typeface="Times New Roman"/>
                <a:cs typeface="Times New Roman"/>
              </a:rPr>
              <a:t>Colombia – Ports of Entry (</a:t>
            </a:r>
            <a:r>
              <a:rPr lang="ru-RU" sz="1400" dirty="0" smtClean="0">
                <a:latin typeface="Times New Roman"/>
                <a:cs typeface="Times New Roman"/>
              </a:rPr>
              <a:t>2009 г.). </a:t>
            </a:r>
            <a:endParaRPr lang="ru-RU" sz="1400" dirty="0">
              <a:latin typeface="Times New Roman"/>
              <a:cs typeface="Times New Roman"/>
            </a:endParaRPr>
          </a:p>
        </p:txBody>
      </p:sp>
      <p:sp>
        <p:nvSpPr>
          <p:cNvPr id="4" name="Номер слайда 3"/>
          <p:cNvSpPr>
            <a:spLocks noGrp="1"/>
          </p:cNvSpPr>
          <p:nvPr>
            <p:ph type="sldNum" sz="quarter" idx="12"/>
          </p:nvPr>
        </p:nvSpPr>
        <p:spPr/>
        <p:txBody>
          <a:bodyPr/>
          <a:lstStyle/>
          <a:p>
            <a:fld id="{D6B5C6E0-1DA3-4D5F-BBB9-FE86C9799D92}" type="slidenum">
              <a:rPr lang="en-US" smtClean="0"/>
              <a:t>14</a:t>
            </a:fld>
            <a:endParaRPr lang="en-US"/>
          </a:p>
        </p:txBody>
      </p:sp>
      <p:pic>
        <p:nvPicPr>
          <p:cNvPr id="5"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52400" y="10668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890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211" y="0"/>
            <a:ext cx="8739189" cy="1143000"/>
          </a:xfrm>
        </p:spPr>
        <p:txBody>
          <a:bodyPr vert="horz" lIns="91440" tIns="45720" rIns="91440" bIns="45720" rtlCol="0" anchor="ctr">
            <a:normAutofit fontScale="90000"/>
          </a:bodyPr>
          <a:lstStyle/>
          <a:p>
            <a:pPr algn="l"/>
            <a:r>
              <a:rPr lang="ru-RU" sz="3600" b="1" kern="0" dirty="0" smtClean="0">
                <a:solidFill>
                  <a:srgbClr val="00A3DF"/>
                </a:solidFill>
                <a:latin typeface="Times New Roman"/>
              </a:rPr>
              <a:t>Сохранение </a:t>
            </a:r>
            <a:r>
              <a:rPr lang="ru-RU" sz="3600" b="1" kern="0" dirty="0" err="1" smtClean="0">
                <a:solidFill>
                  <a:srgbClr val="00A3DF"/>
                </a:solidFill>
                <a:latin typeface="Times New Roman"/>
              </a:rPr>
              <a:t>исчерпаемых</a:t>
            </a:r>
            <a:r>
              <a:rPr lang="ru-RU" sz="3600" b="1" kern="0" dirty="0" smtClean="0">
                <a:solidFill>
                  <a:srgbClr val="00A3DF"/>
                </a:solidFill>
                <a:latin typeface="Times New Roman"/>
              </a:rPr>
              <a:t> ресурсов (</a:t>
            </a:r>
            <a:r>
              <a:rPr lang="ru-RU" sz="3600" b="1" kern="0" dirty="0">
                <a:solidFill>
                  <a:srgbClr val="00A3DF"/>
                </a:solidFill>
                <a:latin typeface="Times New Roman"/>
              </a:rPr>
              <a:t>ст. </a:t>
            </a:r>
            <a:r>
              <a:rPr lang="ru-RU" sz="3600" b="1" kern="0" dirty="0" smtClean="0">
                <a:solidFill>
                  <a:srgbClr val="00A3DF"/>
                </a:solidFill>
                <a:latin typeface="Times New Roman"/>
              </a:rPr>
              <a:t>ХХ(</a:t>
            </a:r>
            <a:r>
              <a:rPr lang="de-DE" sz="3600" b="1" kern="0" dirty="0" smtClean="0">
                <a:solidFill>
                  <a:srgbClr val="00A3DF"/>
                </a:solidFill>
                <a:latin typeface="Times New Roman"/>
              </a:rPr>
              <a:t>g</a:t>
            </a:r>
            <a:r>
              <a:rPr lang="ru-RU" sz="3600" b="1" kern="0" dirty="0" smtClean="0">
                <a:solidFill>
                  <a:srgbClr val="00A3DF"/>
                </a:solidFill>
                <a:latin typeface="Times New Roman"/>
              </a:rPr>
              <a:t>))</a:t>
            </a:r>
            <a:endParaRPr lang="en-US" sz="3600" b="1" kern="0" dirty="0">
              <a:solidFill>
                <a:srgbClr val="00A3DF"/>
              </a:solidFill>
              <a:latin typeface="Times New Roman"/>
            </a:endParaRPr>
          </a:p>
        </p:txBody>
      </p:sp>
      <p:sp>
        <p:nvSpPr>
          <p:cNvPr id="3" name="Content Placeholder 2"/>
          <p:cNvSpPr>
            <a:spLocks noGrp="1"/>
          </p:cNvSpPr>
          <p:nvPr>
            <p:ph idx="1"/>
          </p:nvPr>
        </p:nvSpPr>
        <p:spPr>
          <a:xfrm>
            <a:off x="457200" y="1143000"/>
            <a:ext cx="8229600" cy="5334000"/>
          </a:xfrm>
        </p:spPr>
        <p:txBody>
          <a:bodyPr vert="horz" lIns="91440" tIns="45720" rIns="91440" bIns="45720" rtlCol="0">
            <a:normAutofit fontScale="55000" lnSpcReduction="20000"/>
          </a:bodyPr>
          <a:lstStyle/>
          <a:p>
            <a:pPr algn="just" defTabSz="457200">
              <a:buFont typeface="Arial"/>
              <a:buChar char="•"/>
            </a:pPr>
            <a:r>
              <a:rPr lang="ru-RU" sz="2000" kern="0" dirty="0" smtClean="0">
                <a:solidFill>
                  <a:srgbClr val="000000"/>
                </a:solidFill>
                <a:latin typeface="Times New Roman"/>
              </a:rPr>
              <a:t>Тройной тест </a:t>
            </a:r>
            <a:r>
              <a:rPr lang="ru-RU" sz="2000" kern="0" dirty="0" smtClean="0">
                <a:solidFill>
                  <a:srgbClr val="000000"/>
                </a:solidFill>
                <a:latin typeface="Times New Roman"/>
                <a:sym typeface="Wingdings"/>
              </a:rPr>
              <a:t></a:t>
            </a:r>
            <a:r>
              <a:rPr lang="ru-RU" sz="2000" kern="0" dirty="0" smtClean="0">
                <a:solidFill>
                  <a:srgbClr val="000000"/>
                </a:solidFill>
                <a:latin typeface="Times New Roman"/>
              </a:rPr>
              <a:t> Критерии: </a:t>
            </a:r>
            <a:endParaRPr lang="en-GB" sz="2000" kern="0" dirty="0" smtClean="0">
              <a:solidFill>
                <a:srgbClr val="000000"/>
              </a:solidFill>
              <a:latin typeface="Times New Roman"/>
            </a:endParaRPr>
          </a:p>
          <a:p>
            <a:pPr marL="457200" indent="-457200" algn="just" defTabSz="457200">
              <a:buFont typeface="+mj-lt"/>
              <a:buAutoNum type="arabicPeriod"/>
            </a:pPr>
            <a:r>
              <a:rPr lang="ru-RU" sz="2000" kern="0" dirty="0" smtClean="0">
                <a:solidFill>
                  <a:srgbClr val="000000"/>
                </a:solidFill>
                <a:latin typeface="Times New Roman"/>
              </a:rPr>
              <a:t>Мера относится к «сохранению </a:t>
            </a:r>
            <a:r>
              <a:rPr lang="ru-RU" sz="2000" kern="0" dirty="0" err="1" smtClean="0">
                <a:solidFill>
                  <a:srgbClr val="000000"/>
                </a:solidFill>
                <a:latin typeface="Times New Roman"/>
              </a:rPr>
              <a:t>исчерпаемых</a:t>
            </a:r>
            <a:r>
              <a:rPr lang="ru-RU" sz="2000" kern="0" dirty="0" smtClean="0">
                <a:solidFill>
                  <a:srgbClr val="000000"/>
                </a:solidFill>
                <a:latin typeface="Times New Roman"/>
              </a:rPr>
              <a:t> природных ресурсов»;</a:t>
            </a:r>
          </a:p>
          <a:p>
            <a:pPr marL="457200" indent="-457200" algn="just" defTabSz="457200">
              <a:buFont typeface="+mj-lt"/>
              <a:buAutoNum type="arabicPeriod"/>
            </a:pPr>
            <a:r>
              <a:rPr lang="ru-RU" sz="2000" kern="0" dirty="0" smtClean="0">
                <a:solidFill>
                  <a:srgbClr val="000000"/>
                </a:solidFill>
                <a:latin typeface="Times New Roman"/>
              </a:rPr>
              <a:t>Мера «относится к» сохранению </a:t>
            </a:r>
            <a:r>
              <a:rPr lang="ru-RU" sz="2000" kern="0" dirty="0" err="1" smtClean="0">
                <a:solidFill>
                  <a:srgbClr val="000000"/>
                </a:solidFill>
                <a:latin typeface="Times New Roman"/>
              </a:rPr>
              <a:t>исчерпаемых</a:t>
            </a:r>
            <a:r>
              <a:rPr lang="ru-RU" sz="2000" kern="0" dirty="0" smtClean="0">
                <a:solidFill>
                  <a:srgbClr val="000000"/>
                </a:solidFill>
                <a:latin typeface="Times New Roman"/>
              </a:rPr>
              <a:t> природных ресурсов;</a:t>
            </a:r>
          </a:p>
          <a:p>
            <a:pPr marL="457200" indent="-457200" algn="just" defTabSz="457200">
              <a:buFont typeface="+mj-lt"/>
              <a:buAutoNum type="arabicPeriod"/>
            </a:pPr>
            <a:r>
              <a:rPr lang="ru-RU" sz="2000" kern="0" dirty="0" smtClean="0">
                <a:solidFill>
                  <a:srgbClr val="000000"/>
                </a:solidFill>
                <a:latin typeface="Times New Roman"/>
              </a:rPr>
              <a:t>Мера «принимается в сочетании с» </a:t>
            </a:r>
            <a:r>
              <a:rPr lang="ru-RU" sz="2000" kern="0" dirty="0">
                <a:solidFill>
                  <a:srgbClr val="000000"/>
                </a:solidFill>
                <a:latin typeface="Times New Roman"/>
              </a:rPr>
              <a:t>ограничением внутреннего производства или </a:t>
            </a:r>
            <a:r>
              <a:rPr lang="ru-RU" sz="2000" kern="0" dirty="0" smtClean="0">
                <a:solidFill>
                  <a:srgbClr val="000000"/>
                </a:solidFill>
                <a:latin typeface="Times New Roman"/>
              </a:rPr>
              <a:t>потребления;</a:t>
            </a:r>
          </a:p>
          <a:p>
            <a:pPr algn="just" defTabSz="457200">
              <a:buFont typeface="Arial"/>
              <a:buChar char="•"/>
            </a:pPr>
            <a:r>
              <a:rPr lang="ru-RU" sz="2000" kern="0" dirty="0" smtClean="0">
                <a:solidFill>
                  <a:srgbClr val="000000"/>
                </a:solidFill>
                <a:latin typeface="Times New Roman"/>
              </a:rPr>
              <a:t>Критерий 1: </a:t>
            </a:r>
          </a:p>
          <a:p>
            <a:pPr algn="just" defTabSz="457200">
              <a:buFontTx/>
              <a:buChar char="-"/>
            </a:pPr>
            <a:r>
              <a:rPr lang="de-DE" sz="2000" kern="0" dirty="0" smtClean="0">
                <a:solidFill>
                  <a:srgbClr val="000000"/>
                </a:solidFill>
                <a:latin typeface="Times New Roman"/>
              </a:rPr>
              <a:t>US </a:t>
            </a:r>
            <a:r>
              <a:rPr lang="en-US" sz="2000" kern="0" dirty="0">
                <a:solidFill>
                  <a:srgbClr val="000000"/>
                </a:solidFill>
                <a:latin typeface="Times New Roman"/>
              </a:rPr>
              <a:t>– Shrimp (1998 </a:t>
            </a:r>
            <a:r>
              <a:rPr lang="ru-RU" sz="2000" kern="0" dirty="0">
                <a:solidFill>
                  <a:srgbClr val="000000"/>
                </a:solidFill>
                <a:latin typeface="Times New Roman"/>
              </a:rPr>
              <a:t>г</a:t>
            </a:r>
            <a:r>
              <a:rPr lang="ru-RU" sz="2000" kern="0" dirty="0" smtClean="0">
                <a:solidFill>
                  <a:srgbClr val="000000"/>
                </a:solidFill>
                <a:latin typeface="Times New Roman"/>
              </a:rPr>
              <a:t>.): АО применил широкое, «эволюционное» толкование концепции «</a:t>
            </a:r>
            <a:r>
              <a:rPr lang="ru-RU" sz="2000" kern="0" dirty="0" err="1" smtClean="0">
                <a:solidFill>
                  <a:srgbClr val="000000"/>
                </a:solidFill>
                <a:latin typeface="Times New Roman"/>
              </a:rPr>
              <a:t>исчерпаемых</a:t>
            </a:r>
            <a:r>
              <a:rPr lang="ru-RU" sz="2000" kern="0" dirty="0" smtClean="0">
                <a:solidFill>
                  <a:srgbClr val="000000"/>
                </a:solidFill>
                <a:latin typeface="Times New Roman"/>
              </a:rPr>
              <a:t> природных ресурсов»; заявители жалобы считали, что ст. </a:t>
            </a:r>
            <a:r>
              <a:rPr lang="en-GB" sz="2000" kern="0" dirty="0" smtClean="0">
                <a:solidFill>
                  <a:srgbClr val="000000"/>
                </a:solidFill>
                <a:latin typeface="Times New Roman"/>
              </a:rPr>
              <a:t>XX(g) </a:t>
            </a:r>
            <a:r>
              <a:rPr lang="ru-RU" sz="2000" kern="0" dirty="0" smtClean="0">
                <a:solidFill>
                  <a:srgbClr val="000000"/>
                </a:solidFill>
                <a:latin typeface="Times New Roman"/>
              </a:rPr>
              <a:t>касается только минеральных или «неживых» ресурсов, так как живые ресурсы являются </a:t>
            </a:r>
            <a:r>
              <a:rPr lang="ru-RU" sz="2000" kern="0" dirty="0" err="1" smtClean="0">
                <a:solidFill>
                  <a:srgbClr val="000000"/>
                </a:solidFill>
                <a:latin typeface="Times New Roman"/>
              </a:rPr>
              <a:t>возобновимыми</a:t>
            </a:r>
            <a:r>
              <a:rPr lang="ru-RU" sz="2000" kern="0" dirty="0" smtClean="0">
                <a:solidFill>
                  <a:srgbClr val="000000"/>
                </a:solidFill>
                <a:latin typeface="Times New Roman"/>
              </a:rPr>
              <a:t> и по определению не могут быть </a:t>
            </a:r>
            <a:r>
              <a:rPr lang="ru-RU" sz="2000" kern="0" dirty="0" err="1" smtClean="0">
                <a:solidFill>
                  <a:srgbClr val="000000"/>
                </a:solidFill>
                <a:latin typeface="Times New Roman"/>
              </a:rPr>
              <a:t>исчерпаемыми</a:t>
            </a:r>
            <a:r>
              <a:rPr lang="ru-RU" sz="2000" kern="0" dirty="0" smtClean="0">
                <a:solidFill>
                  <a:srgbClr val="000000"/>
                </a:solidFill>
                <a:latin typeface="Times New Roman"/>
              </a:rPr>
              <a:t>; АО не согласился с таким подходом и указал, что понятия «</a:t>
            </a:r>
            <a:r>
              <a:rPr lang="ru-RU" sz="2000" kern="0" dirty="0" err="1" smtClean="0">
                <a:solidFill>
                  <a:srgbClr val="000000"/>
                </a:solidFill>
                <a:latin typeface="Times New Roman"/>
              </a:rPr>
              <a:t>исчерпаемые</a:t>
            </a:r>
            <a:r>
              <a:rPr lang="ru-RU" sz="2000" kern="0" dirty="0" smtClean="0">
                <a:solidFill>
                  <a:srgbClr val="000000"/>
                </a:solidFill>
                <a:latin typeface="Times New Roman"/>
              </a:rPr>
              <a:t>» природные ресурсы и «</a:t>
            </a:r>
            <a:r>
              <a:rPr lang="ru-RU" sz="2000" kern="0" dirty="0" err="1" smtClean="0">
                <a:solidFill>
                  <a:srgbClr val="000000"/>
                </a:solidFill>
                <a:latin typeface="Times New Roman"/>
              </a:rPr>
              <a:t>возобновимые</a:t>
            </a:r>
            <a:r>
              <a:rPr lang="ru-RU" sz="2000" kern="0" dirty="0" smtClean="0">
                <a:solidFill>
                  <a:srgbClr val="000000"/>
                </a:solidFill>
                <a:latin typeface="Times New Roman"/>
              </a:rPr>
              <a:t>» природные ресурсы не являются взаимоисключающими; живые ресурсы также «конечны», как нефть, железная руда или иные неживые ресурсы </a:t>
            </a:r>
            <a:r>
              <a:rPr lang="ru-RU" sz="2000" kern="0" dirty="0" smtClean="0">
                <a:solidFill>
                  <a:srgbClr val="000000"/>
                </a:solidFill>
                <a:latin typeface="Times New Roman"/>
                <a:sym typeface="Wingdings"/>
              </a:rPr>
              <a:t></a:t>
            </a:r>
            <a:r>
              <a:rPr lang="en-GB" sz="2000" kern="0" dirty="0" smtClean="0">
                <a:solidFill>
                  <a:srgbClr val="000000"/>
                </a:solidFill>
                <a:latin typeface="Times New Roman"/>
                <a:sym typeface="Wingdings"/>
              </a:rPr>
              <a:t> </a:t>
            </a:r>
            <a:r>
              <a:rPr lang="ru-RU" sz="2000" kern="0" dirty="0" err="1" smtClean="0">
                <a:solidFill>
                  <a:srgbClr val="000000"/>
                </a:solidFill>
                <a:latin typeface="Times New Roman"/>
                <a:sym typeface="Wingdings"/>
              </a:rPr>
              <a:t>Исчерпаемыми</a:t>
            </a:r>
            <a:r>
              <a:rPr lang="en-GB" sz="2000" kern="0" dirty="0" smtClean="0">
                <a:solidFill>
                  <a:srgbClr val="000000"/>
                </a:solidFill>
                <a:latin typeface="Times New Roman"/>
                <a:sym typeface="Wingdings"/>
              </a:rPr>
              <a:t> </a:t>
            </a:r>
            <a:r>
              <a:rPr lang="ru-RU" sz="2000" kern="0" dirty="0" smtClean="0">
                <a:solidFill>
                  <a:srgbClr val="000000"/>
                </a:solidFill>
                <a:latin typeface="Times New Roman"/>
                <a:sym typeface="Wingdings"/>
              </a:rPr>
              <a:t>по смыслу ст. </a:t>
            </a:r>
            <a:r>
              <a:rPr lang="en-GB" sz="2000" kern="0" dirty="0" smtClean="0">
                <a:solidFill>
                  <a:srgbClr val="000000"/>
                </a:solidFill>
                <a:latin typeface="Times New Roman"/>
                <a:sym typeface="Wingdings"/>
              </a:rPr>
              <a:t>XX(g) </a:t>
            </a:r>
            <a:r>
              <a:rPr lang="ru-RU" sz="2000" kern="0" dirty="0" smtClean="0">
                <a:solidFill>
                  <a:srgbClr val="000000"/>
                </a:solidFill>
                <a:latin typeface="Times New Roman"/>
                <a:sym typeface="Wingdings"/>
              </a:rPr>
              <a:t>ГАТТ-1994 могут быть как живые, так и неживые (минеральные) природные ресурсы;</a:t>
            </a:r>
            <a:endParaRPr lang="ru-RU" sz="2000" kern="0" dirty="0" smtClean="0">
              <a:solidFill>
                <a:srgbClr val="000000"/>
              </a:solidFill>
              <a:latin typeface="Times New Roman"/>
            </a:endParaRPr>
          </a:p>
          <a:p>
            <a:pPr algn="just" defTabSz="457200">
              <a:buFont typeface="Arial"/>
              <a:buChar char="•"/>
            </a:pPr>
            <a:r>
              <a:rPr lang="ru-RU" sz="2000" kern="0" dirty="0" smtClean="0">
                <a:solidFill>
                  <a:srgbClr val="000000"/>
                </a:solidFill>
                <a:latin typeface="Times New Roman"/>
              </a:rPr>
              <a:t>Критерий 2: </a:t>
            </a:r>
          </a:p>
          <a:p>
            <a:pPr algn="just" defTabSz="457200">
              <a:buFontTx/>
              <a:buChar char="-"/>
            </a:pPr>
            <a:r>
              <a:rPr lang="de-DE" sz="2000" kern="0" dirty="0" smtClean="0">
                <a:solidFill>
                  <a:srgbClr val="000000"/>
                </a:solidFill>
                <a:latin typeface="Times New Roman"/>
              </a:rPr>
              <a:t>US </a:t>
            </a:r>
            <a:r>
              <a:rPr lang="en-US" sz="2000" kern="0" dirty="0" smtClean="0">
                <a:solidFill>
                  <a:srgbClr val="000000"/>
                </a:solidFill>
                <a:latin typeface="Times New Roman"/>
              </a:rPr>
              <a:t>– Shrimp (1998 </a:t>
            </a:r>
            <a:r>
              <a:rPr lang="ru-RU" sz="2000" kern="0" dirty="0" smtClean="0">
                <a:solidFill>
                  <a:srgbClr val="000000"/>
                </a:solidFill>
                <a:latin typeface="Times New Roman"/>
              </a:rPr>
              <a:t>г.): </a:t>
            </a:r>
            <a:r>
              <a:rPr lang="ru-RU" sz="2000" kern="0" dirty="0" smtClean="0">
                <a:solidFill>
                  <a:srgbClr val="000000"/>
                </a:solidFill>
                <a:latin typeface="Times New Roman"/>
                <a:cs typeface="Times New Roman"/>
              </a:rPr>
              <a:t>«</a:t>
            </a:r>
            <a:r>
              <a:rPr lang="ru-RU" sz="2000" dirty="0">
                <a:solidFill>
                  <a:srgbClr val="000000"/>
                </a:solidFill>
                <a:latin typeface="Times New Roman"/>
                <a:cs typeface="Times New Roman"/>
              </a:rPr>
              <a:t>По своему общему намерению и структуре … раздел 609 не является простым всеобщим запретом на ввоз креветок, наложенным без учета последствий (или их отсутствия) в результате использования способа промысла, приводящего к случайному улову и гибели морских черепах. Если обратиться к заложенному в рассматриваемой мере намерению, представляется, что раздел 609, с учетом рекомендаций по его применению, не является непропорционально широким по своему охвату по сравнению с поставленной перед данной политикой целью защиты и сохранения поголовья морских черепах. </a:t>
            </a:r>
            <a:r>
              <a:rPr lang="ru-RU" sz="2000" i="1" dirty="0">
                <a:solidFill>
                  <a:srgbClr val="000000"/>
                </a:solidFill>
                <a:latin typeface="Times New Roman"/>
                <a:cs typeface="Times New Roman"/>
              </a:rPr>
              <a:t>В принципе, меры являются обоснованно отвечающими поставленным целям.</a:t>
            </a:r>
            <a:r>
              <a:rPr lang="ru-RU" sz="2000" dirty="0">
                <a:solidFill>
                  <a:srgbClr val="000000"/>
                </a:solidFill>
                <a:latin typeface="Times New Roman"/>
                <a:cs typeface="Times New Roman"/>
              </a:rPr>
              <a:t> Очевидно, что связь средств и целей между положениями раздела 609 и правомочной политикой сохранения исчезающего и фактически находящегося под угрозой вымирания вида является прямой и </a:t>
            </a:r>
            <a:r>
              <a:rPr lang="ru-RU" sz="2000" dirty="0" smtClean="0">
                <a:solidFill>
                  <a:srgbClr val="000000"/>
                </a:solidFill>
                <a:latin typeface="Times New Roman"/>
                <a:cs typeface="Times New Roman"/>
              </a:rPr>
              <a:t>реальной</a:t>
            </a:r>
            <a:r>
              <a:rPr lang="ru-RU" sz="2000" kern="0" dirty="0" smtClean="0">
                <a:solidFill>
                  <a:srgbClr val="000000"/>
                </a:solidFill>
                <a:latin typeface="Times New Roman"/>
                <a:cs typeface="Times New Roman"/>
              </a:rPr>
              <a:t>»</a:t>
            </a:r>
            <a:r>
              <a:rPr lang="ru-RU" sz="2000" kern="0" dirty="0" smtClean="0">
                <a:solidFill>
                  <a:srgbClr val="000000"/>
                </a:solidFill>
                <a:latin typeface="Times New Roman"/>
              </a:rPr>
              <a:t>;</a:t>
            </a:r>
          </a:p>
          <a:p>
            <a:pPr algn="just" defTabSz="457200">
              <a:buFontTx/>
              <a:buChar char="-"/>
            </a:pPr>
            <a:r>
              <a:rPr lang="de-DE" sz="2000" kern="0" dirty="0">
                <a:solidFill>
                  <a:srgbClr val="000000"/>
                </a:solidFill>
                <a:latin typeface="Times New Roman"/>
              </a:rPr>
              <a:t>China </a:t>
            </a:r>
            <a:r>
              <a:rPr lang="en-US" sz="2000" kern="0" dirty="0">
                <a:solidFill>
                  <a:srgbClr val="000000"/>
                </a:solidFill>
                <a:latin typeface="Times New Roman"/>
              </a:rPr>
              <a:t>– Raw Materials (</a:t>
            </a:r>
            <a:r>
              <a:rPr lang="ru-RU" sz="2000" kern="0" dirty="0">
                <a:solidFill>
                  <a:srgbClr val="000000"/>
                </a:solidFill>
                <a:latin typeface="Times New Roman"/>
              </a:rPr>
              <a:t>2012 г.</a:t>
            </a:r>
            <a:r>
              <a:rPr lang="en-US" sz="2000" kern="0" dirty="0">
                <a:solidFill>
                  <a:srgbClr val="000000"/>
                </a:solidFill>
                <a:latin typeface="Times New Roman"/>
              </a:rPr>
              <a:t>)</a:t>
            </a:r>
            <a:r>
              <a:rPr lang="ru-RU" sz="2000" kern="0" dirty="0">
                <a:solidFill>
                  <a:srgbClr val="000000"/>
                </a:solidFill>
                <a:latin typeface="Times New Roman"/>
              </a:rPr>
              <a:t>: «чтобы попасть в сферу действия ст. </a:t>
            </a:r>
            <a:r>
              <a:rPr lang="en-GB" sz="2000" kern="0" dirty="0">
                <a:solidFill>
                  <a:srgbClr val="000000"/>
                </a:solidFill>
                <a:latin typeface="Times New Roman"/>
              </a:rPr>
              <a:t>XX(g)</a:t>
            </a:r>
            <a:r>
              <a:rPr lang="ru-RU" sz="2000" kern="0" dirty="0">
                <a:solidFill>
                  <a:srgbClr val="000000"/>
                </a:solidFill>
                <a:latin typeface="Times New Roman"/>
              </a:rPr>
              <a:t>, мера должна «относиться к сохранению </a:t>
            </a:r>
            <a:r>
              <a:rPr lang="ru-RU" sz="2000" kern="0" dirty="0" err="1">
                <a:solidFill>
                  <a:srgbClr val="000000"/>
                </a:solidFill>
                <a:latin typeface="Times New Roman"/>
              </a:rPr>
              <a:t>исчерпаемых</a:t>
            </a:r>
            <a:r>
              <a:rPr lang="ru-RU" sz="2000" kern="0" dirty="0">
                <a:solidFill>
                  <a:srgbClr val="000000"/>
                </a:solidFill>
                <a:latin typeface="Times New Roman"/>
              </a:rPr>
              <a:t> природных ресурсов». Термин «относится к» определяется как «имеет некоторую связь с, связанный с». Апелляционный орган пришел к выводу, что для того, чтобы мера относилась к сохранению по смыслу ст. </a:t>
            </a:r>
            <a:r>
              <a:rPr lang="en-GB" sz="2000" kern="0" dirty="0">
                <a:solidFill>
                  <a:srgbClr val="000000"/>
                </a:solidFill>
                <a:latin typeface="Times New Roman"/>
              </a:rPr>
              <a:t>XX(g)</a:t>
            </a:r>
            <a:r>
              <a:rPr lang="ru-RU" sz="2000" kern="0" dirty="0">
                <a:solidFill>
                  <a:srgbClr val="000000"/>
                </a:solidFill>
                <a:latin typeface="Times New Roman"/>
              </a:rPr>
              <a:t>, должно быть «близкое и реальное отношение результата со средствами»; </a:t>
            </a:r>
            <a:endParaRPr lang="ru-RU" sz="2000" kern="0" dirty="0" smtClean="0">
              <a:solidFill>
                <a:srgbClr val="000000"/>
              </a:solidFill>
              <a:latin typeface="Times New Roman"/>
            </a:endParaRPr>
          </a:p>
          <a:p>
            <a:pPr algn="just" defTabSz="457200">
              <a:buFont typeface="Arial"/>
              <a:buChar char="•"/>
            </a:pPr>
            <a:r>
              <a:rPr lang="ru-RU" sz="2000" kern="0" dirty="0">
                <a:solidFill>
                  <a:srgbClr val="000000"/>
                </a:solidFill>
                <a:latin typeface="Times New Roman"/>
              </a:rPr>
              <a:t>Критерий </a:t>
            </a:r>
            <a:r>
              <a:rPr lang="ru-RU" sz="2000" kern="0" dirty="0" smtClean="0">
                <a:solidFill>
                  <a:srgbClr val="000000"/>
                </a:solidFill>
                <a:latin typeface="Times New Roman"/>
              </a:rPr>
              <a:t>3: </a:t>
            </a:r>
            <a:endParaRPr lang="en-GB" sz="2000" kern="0" dirty="0" smtClean="0">
              <a:solidFill>
                <a:srgbClr val="000000"/>
              </a:solidFill>
              <a:latin typeface="Times New Roman"/>
            </a:endParaRPr>
          </a:p>
          <a:p>
            <a:pPr algn="just" defTabSz="457200">
              <a:buFontTx/>
              <a:buChar char="-"/>
            </a:pPr>
            <a:r>
              <a:rPr lang="ru-RU" sz="2000" kern="0" dirty="0" smtClean="0">
                <a:solidFill>
                  <a:srgbClr val="000000"/>
                </a:solidFill>
                <a:latin typeface="Times New Roman"/>
              </a:rPr>
              <a:t>Критерий беспристрастности наложения ограничений на импортируемые и отечественные товары;</a:t>
            </a:r>
            <a:r>
              <a:rPr lang="en-GB" sz="2000" kern="0" dirty="0" smtClean="0">
                <a:solidFill>
                  <a:srgbClr val="000000"/>
                </a:solidFill>
                <a:latin typeface="Times New Roman"/>
              </a:rPr>
              <a:t> </a:t>
            </a:r>
            <a:r>
              <a:rPr lang="ru-RU" sz="2000" kern="0" dirty="0" smtClean="0">
                <a:solidFill>
                  <a:srgbClr val="000000"/>
                </a:solidFill>
                <a:latin typeface="Times New Roman"/>
              </a:rPr>
              <a:t>ст. </a:t>
            </a:r>
            <a:r>
              <a:rPr lang="en-GB" sz="2000" kern="0" dirty="0" smtClean="0">
                <a:solidFill>
                  <a:srgbClr val="000000"/>
                </a:solidFill>
                <a:latin typeface="Times New Roman"/>
              </a:rPr>
              <a:t>XX(g) </a:t>
            </a:r>
            <a:r>
              <a:rPr lang="ru-RU" sz="2000" kern="0" dirty="0" smtClean="0">
                <a:solidFill>
                  <a:srgbClr val="000000"/>
                </a:solidFill>
                <a:latin typeface="Times New Roman"/>
              </a:rPr>
              <a:t>не требует того, чтобы в отношении импортируемых и отечественных товаров применялся идентичный режим; она требует того, чтобы этот режим был беспристрастным и справедливым;</a:t>
            </a:r>
          </a:p>
          <a:p>
            <a:pPr algn="just" defTabSz="457200">
              <a:buFontTx/>
              <a:buChar char="-"/>
            </a:pPr>
            <a:r>
              <a:rPr lang="de-DE" sz="2000" kern="0" dirty="0" smtClean="0">
                <a:solidFill>
                  <a:srgbClr val="000000"/>
                </a:solidFill>
                <a:latin typeface="Times New Roman"/>
              </a:rPr>
              <a:t>US –</a:t>
            </a:r>
            <a:r>
              <a:rPr lang="en-US" sz="2000" kern="0" dirty="0" smtClean="0">
                <a:solidFill>
                  <a:srgbClr val="000000"/>
                </a:solidFill>
                <a:latin typeface="Times New Roman"/>
              </a:rPr>
              <a:t> Gasoline (1996); US –Shrimp (1998); China – Raw Materials (2012)</a:t>
            </a:r>
            <a:r>
              <a:rPr lang="ru-RU" sz="2000" kern="0" dirty="0" smtClean="0">
                <a:solidFill>
                  <a:srgbClr val="000000"/>
                </a:solidFill>
                <a:latin typeface="Times New Roman"/>
              </a:rPr>
              <a:t>.</a:t>
            </a:r>
          </a:p>
          <a:p>
            <a:pPr algn="just" defTabSz="457200">
              <a:buFontTx/>
              <a:buChar char="-"/>
            </a:pPr>
            <a:endParaRPr lang="ru-RU" sz="2000" kern="0" dirty="0" smtClean="0">
              <a:solidFill>
                <a:srgbClr val="000000"/>
              </a:solidFill>
              <a:latin typeface="Times New Roman"/>
            </a:endParaRPr>
          </a:p>
          <a:p>
            <a:pPr algn="just" defTabSz="457200">
              <a:buFont typeface="Arial"/>
              <a:buChar char="•"/>
            </a:pPr>
            <a:endParaRPr lang="ru-RU" sz="20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15</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8230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30480"/>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Прочие пункты ст. ХХ</a:t>
            </a:r>
            <a:endParaRPr lang="en-US" sz="3200" b="1" kern="0" dirty="0">
              <a:solidFill>
                <a:srgbClr val="00A3DF"/>
              </a:solidFill>
              <a:latin typeface="Times New Roman"/>
            </a:endParaRPr>
          </a:p>
        </p:txBody>
      </p:sp>
      <p:sp>
        <p:nvSpPr>
          <p:cNvPr id="3" name="Content Placeholder 2"/>
          <p:cNvSpPr>
            <a:spLocks noGrp="1"/>
          </p:cNvSpPr>
          <p:nvPr>
            <p:ph idx="1"/>
          </p:nvPr>
        </p:nvSpPr>
        <p:spPr>
          <a:xfrm>
            <a:off x="381000" y="990600"/>
            <a:ext cx="8586786" cy="5410200"/>
          </a:xfrm>
        </p:spPr>
        <p:txBody>
          <a:bodyPr vert="horz" lIns="91440" tIns="45720" rIns="91440" bIns="45720" rtlCol="0">
            <a:noAutofit/>
          </a:bodyPr>
          <a:lstStyle/>
          <a:p>
            <a:pPr algn="just" defTabSz="457200">
              <a:buFont typeface="Arial"/>
            </a:pPr>
            <a:r>
              <a:rPr lang="ru-RU" sz="1300" kern="0" dirty="0" smtClean="0">
                <a:solidFill>
                  <a:srgbClr val="3C230A"/>
                </a:solidFill>
                <a:latin typeface="Times New Roman"/>
              </a:rPr>
              <a:t>П. (а) – защита общественной морали: </a:t>
            </a:r>
            <a:r>
              <a:rPr lang="de-DE" sz="1300" kern="0" dirty="0" smtClean="0">
                <a:solidFill>
                  <a:srgbClr val="3C230A"/>
                </a:solidFill>
                <a:latin typeface="Times New Roman"/>
              </a:rPr>
              <a:t>US </a:t>
            </a:r>
            <a:r>
              <a:rPr lang="en-US" sz="1300" kern="0" dirty="0" smtClean="0">
                <a:solidFill>
                  <a:srgbClr val="3C230A"/>
                </a:solidFill>
                <a:latin typeface="Times New Roman"/>
              </a:rPr>
              <a:t>– Tuna (Mexico) (1991</a:t>
            </a:r>
            <a:r>
              <a:rPr lang="ru-RU" sz="1300" kern="0" dirty="0" smtClean="0">
                <a:solidFill>
                  <a:srgbClr val="3C230A"/>
                </a:solidFill>
                <a:latin typeface="Times New Roman"/>
              </a:rPr>
              <a:t> г.; Австралия – третье лицо: мера США может быть оправдана по ст. ХХ(а) ГАТТ-1947 как направленная против негуманного обращения с животными</a:t>
            </a:r>
            <a:r>
              <a:rPr lang="en-US" sz="1300" kern="0" dirty="0" smtClean="0">
                <a:solidFill>
                  <a:srgbClr val="3C230A"/>
                </a:solidFill>
                <a:latin typeface="Times New Roman"/>
              </a:rPr>
              <a:t>)</a:t>
            </a:r>
            <a:r>
              <a:rPr lang="ru-RU" sz="1300" kern="0" dirty="0" smtClean="0">
                <a:solidFill>
                  <a:srgbClr val="3C230A"/>
                </a:solidFill>
                <a:latin typeface="Times New Roman"/>
              </a:rPr>
              <a:t>;</a:t>
            </a:r>
            <a:r>
              <a:rPr lang="en-US" sz="1300" kern="0" dirty="0" smtClean="0">
                <a:solidFill>
                  <a:srgbClr val="3C230A"/>
                </a:solidFill>
                <a:latin typeface="Times New Roman"/>
              </a:rPr>
              <a:t> US – Malt Beverages (1992</a:t>
            </a:r>
            <a:r>
              <a:rPr lang="ru-RU" sz="1300" kern="0" dirty="0" smtClean="0">
                <a:solidFill>
                  <a:srgbClr val="3C230A"/>
                </a:solidFill>
                <a:latin typeface="Times New Roman"/>
              </a:rPr>
              <a:t> г.</a:t>
            </a:r>
            <a:r>
              <a:rPr lang="en-US" sz="1300" kern="0" dirty="0" smtClean="0">
                <a:solidFill>
                  <a:srgbClr val="3C230A"/>
                </a:solidFill>
                <a:latin typeface="Times New Roman"/>
              </a:rPr>
              <a:t>)</a:t>
            </a:r>
            <a:r>
              <a:rPr lang="ru-RU" sz="1300" kern="0" dirty="0" smtClean="0">
                <a:solidFill>
                  <a:srgbClr val="3C230A"/>
                </a:solidFill>
                <a:latin typeface="Times New Roman"/>
              </a:rPr>
              <a:t>, но ни в одном из этих случаев ТГ не изучала применимость данного пункта</a:t>
            </a:r>
            <a:r>
              <a:rPr lang="ru-RU" sz="1300" kern="0" dirty="0">
                <a:solidFill>
                  <a:srgbClr val="3C230A"/>
                </a:solidFill>
                <a:latin typeface="Times New Roman"/>
              </a:rPr>
              <a:t>;</a:t>
            </a:r>
            <a:endParaRPr lang="ru-RU" sz="1300" kern="0" dirty="0" smtClean="0">
              <a:solidFill>
                <a:srgbClr val="3C230A"/>
              </a:solidFill>
              <a:latin typeface="Times New Roman"/>
            </a:endParaRPr>
          </a:p>
          <a:p>
            <a:pPr algn="just" defTabSz="457200">
              <a:buFont typeface="Arial"/>
            </a:pPr>
            <a:r>
              <a:rPr lang="en-US" sz="1300" kern="0" dirty="0" smtClean="0">
                <a:solidFill>
                  <a:srgbClr val="3C230A"/>
                </a:solidFill>
                <a:latin typeface="Times New Roman"/>
              </a:rPr>
              <a:t>China</a:t>
            </a:r>
            <a:r>
              <a:rPr lang="ru-RU" sz="1300" kern="0" dirty="0" smtClean="0">
                <a:solidFill>
                  <a:srgbClr val="3C230A"/>
                </a:solidFill>
                <a:latin typeface="Times New Roman"/>
              </a:rPr>
              <a:t> </a:t>
            </a:r>
            <a:r>
              <a:rPr lang="en-US" sz="1300" kern="0" dirty="0" smtClean="0">
                <a:solidFill>
                  <a:srgbClr val="3C230A"/>
                </a:solidFill>
                <a:latin typeface="Times New Roman"/>
              </a:rPr>
              <a:t>– Publications &amp; Audiovisual Products (2010</a:t>
            </a:r>
            <a:r>
              <a:rPr lang="ru-RU" sz="1300" kern="0" dirty="0" smtClean="0">
                <a:solidFill>
                  <a:srgbClr val="3C230A"/>
                </a:solidFill>
                <a:latin typeface="Times New Roman"/>
              </a:rPr>
              <a:t> г.</a:t>
            </a:r>
            <a:r>
              <a:rPr lang="en-US" sz="1300" kern="0" dirty="0" smtClean="0">
                <a:solidFill>
                  <a:srgbClr val="3C230A"/>
                </a:solidFill>
                <a:latin typeface="Times New Roman"/>
              </a:rPr>
              <a:t>)</a:t>
            </a:r>
            <a:r>
              <a:rPr lang="ru-RU" sz="1300" kern="0" dirty="0" smtClean="0">
                <a:solidFill>
                  <a:srgbClr val="3C230A"/>
                </a:solidFill>
                <a:latin typeface="Times New Roman"/>
              </a:rPr>
              <a:t>:</a:t>
            </a:r>
            <a:r>
              <a:rPr lang="en-US" sz="1300" kern="0" dirty="0" smtClean="0">
                <a:solidFill>
                  <a:srgbClr val="3C230A"/>
                </a:solidFill>
                <a:latin typeface="Times New Roman"/>
              </a:rPr>
              <a:t> </a:t>
            </a:r>
            <a:r>
              <a:rPr lang="ru-RU" sz="1300" kern="0" dirty="0" err="1" smtClean="0">
                <a:solidFill>
                  <a:srgbClr val="3C230A"/>
                </a:solidFill>
                <a:latin typeface="Times New Roman"/>
              </a:rPr>
              <a:t>ТГ</a:t>
            </a:r>
            <a:r>
              <a:rPr lang="ru-RU" sz="1300" kern="0" dirty="0" smtClean="0">
                <a:solidFill>
                  <a:srgbClr val="3C230A"/>
                </a:solidFill>
                <a:latin typeface="Times New Roman"/>
              </a:rPr>
              <a:t> впервые толковала и применила ст. ХХ(а) ГАТТ-1994; </a:t>
            </a:r>
          </a:p>
          <a:p>
            <a:pPr algn="just" defTabSz="457200">
              <a:buFont typeface="Arial"/>
            </a:pPr>
            <a:r>
              <a:rPr lang="ru-RU" sz="1300" kern="0" dirty="0" smtClean="0">
                <a:solidFill>
                  <a:srgbClr val="3C230A"/>
                </a:solidFill>
                <a:latin typeface="Times New Roman"/>
              </a:rPr>
              <a:t>Для того, чтобы мера, не соответствующая ГАТТ, была оправдана по ст. </a:t>
            </a:r>
            <a:r>
              <a:rPr lang="en-GB" sz="1300" kern="0" dirty="0" smtClean="0">
                <a:solidFill>
                  <a:srgbClr val="3C230A"/>
                </a:solidFill>
                <a:latin typeface="Times New Roman"/>
              </a:rPr>
              <a:t>XX(a)</a:t>
            </a:r>
            <a:r>
              <a:rPr lang="ru-RU" sz="1300" kern="0" dirty="0" smtClean="0">
                <a:solidFill>
                  <a:srgbClr val="3C230A"/>
                </a:solidFill>
                <a:latin typeface="Times New Roman"/>
              </a:rPr>
              <a:t>, мера должна: 1) быть создана для защиты общественной морали; и 2) необходимой для достижения этой цели;</a:t>
            </a:r>
          </a:p>
          <a:p>
            <a:pPr algn="just" defTabSz="457200">
              <a:buFont typeface="Arial"/>
            </a:pPr>
            <a:r>
              <a:rPr lang="ru-RU" sz="1300" kern="0" dirty="0" smtClean="0">
                <a:solidFill>
                  <a:srgbClr val="3C230A"/>
                </a:solidFill>
                <a:latin typeface="Times New Roman"/>
              </a:rPr>
              <a:t>Что такое «общественная мораль»? </a:t>
            </a:r>
            <a:r>
              <a:rPr lang="ru-RU" sz="1300" kern="0" dirty="0" smtClean="0">
                <a:solidFill>
                  <a:srgbClr val="3C230A"/>
                </a:solidFill>
                <a:latin typeface="Times New Roman"/>
                <a:sym typeface="Wingdings"/>
              </a:rPr>
              <a:t></a:t>
            </a:r>
            <a:r>
              <a:rPr lang="ru-RU" sz="1300" kern="0" dirty="0" smtClean="0">
                <a:solidFill>
                  <a:srgbClr val="3C230A"/>
                </a:solidFill>
                <a:latin typeface="Times New Roman"/>
              </a:rPr>
              <a:t> См. </a:t>
            </a:r>
            <a:r>
              <a:rPr lang="de-DE" sz="1300" kern="0" dirty="0" smtClean="0">
                <a:solidFill>
                  <a:srgbClr val="3C230A"/>
                </a:solidFill>
                <a:latin typeface="Times New Roman"/>
              </a:rPr>
              <a:t>US – </a:t>
            </a:r>
            <a:r>
              <a:rPr lang="de-DE" sz="1300" kern="0" dirty="0" err="1" smtClean="0">
                <a:solidFill>
                  <a:srgbClr val="3C230A"/>
                </a:solidFill>
                <a:latin typeface="Times New Roman"/>
              </a:rPr>
              <a:t>Gambling</a:t>
            </a:r>
            <a:r>
              <a:rPr lang="de-DE" sz="1300" kern="0" dirty="0" smtClean="0">
                <a:solidFill>
                  <a:srgbClr val="3C230A"/>
                </a:solidFill>
                <a:latin typeface="Times New Roman"/>
              </a:rPr>
              <a:t> (2005 </a:t>
            </a:r>
            <a:r>
              <a:rPr lang="ru-RU" sz="1300" kern="0" dirty="0" smtClean="0">
                <a:solidFill>
                  <a:srgbClr val="3C230A"/>
                </a:solidFill>
                <a:latin typeface="Times New Roman"/>
              </a:rPr>
              <a:t>г.</a:t>
            </a:r>
            <a:r>
              <a:rPr lang="de-DE" sz="1300" kern="0" dirty="0" smtClean="0">
                <a:solidFill>
                  <a:srgbClr val="3C230A"/>
                </a:solidFill>
                <a:latin typeface="Times New Roman"/>
              </a:rPr>
              <a:t>)</a:t>
            </a:r>
            <a:r>
              <a:rPr lang="ru-RU" sz="1300" kern="0" dirty="0" smtClean="0">
                <a:solidFill>
                  <a:srgbClr val="3C230A"/>
                </a:solidFill>
                <a:latin typeface="Times New Roman"/>
              </a:rPr>
              <a:t>: стандарты правильного и неправильного поведения, которым следует сообщество или государство (или от их имени); </a:t>
            </a:r>
            <a:r>
              <a:rPr lang="ru-RU" sz="1300" kern="0" dirty="0">
                <a:solidFill>
                  <a:srgbClr val="3C230A"/>
                </a:solidFill>
                <a:latin typeface="Times New Roman"/>
              </a:rPr>
              <a:t>о</a:t>
            </a:r>
            <a:r>
              <a:rPr lang="ru-RU" sz="1300" kern="0" dirty="0" smtClean="0">
                <a:solidFill>
                  <a:srgbClr val="3C230A"/>
                </a:solidFill>
                <a:latin typeface="Times New Roman"/>
              </a:rPr>
              <a:t>днако меры Китая не были «необходимыми» для защиты общественной морали (США предложили альтернативу: правительство Китая (а не отобранные им компании) будет предварительно просматривать содержание публикаций и аудиовизуальных произведений);</a:t>
            </a:r>
          </a:p>
          <a:p>
            <a:pPr algn="just" defTabSz="457200">
              <a:buFont typeface="Arial"/>
            </a:pPr>
            <a:r>
              <a:rPr lang="ru-RU" sz="1300" kern="0" dirty="0" smtClean="0">
                <a:solidFill>
                  <a:srgbClr val="3C230A"/>
                </a:solidFill>
                <a:latin typeface="Times New Roman"/>
              </a:rPr>
              <a:t>Хотя ст. ХХ(а) была лишь однажды использована в споре в ОРС ВТО, члены ВТО часто используют «общественную мораль» как основание для ограничений международной торговли, например, Бангладеш: </a:t>
            </a:r>
            <a:r>
              <a:rPr lang="ru-RU" sz="1300" kern="0" dirty="0" err="1" smtClean="0">
                <a:solidFill>
                  <a:srgbClr val="3C230A"/>
                </a:solidFill>
                <a:latin typeface="Times New Roman"/>
              </a:rPr>
              <a:t>хоррор</a:t>
            </a:r>
            <a:r>
              <a:rPr lang="ru-RU" sz="1300" kern="0" dirty="0" smtClean="0">
                <a:solidFill>
                  <a:srgbClr val="3C230A"/>
                </a:solidFill>
                <a:latin typeface="Times New Roman"/>
              </a:rPr>
              <a:t>-комиксы, </a:t>
            </a:r>
            <a:r>
              <a:rPr lang="ru-RU" sz="1300" kern="0" dirty="0" err="1" smtClean="0">
                <a:solidFill>
                  <a:srgbClr val="3C230A"/>
                </a:solidFill>
                <a:latin typeface="Times New Roman"/>
              </a:rPr>
              <a:t>обсценная</a:t>
            </a:r>
            <a:r>
              <a:rPr lang="ru-RU" sz="1300" kern="0" dirty="0" smtClean="0">
                <a:solidFill>
                  <a:srgbClr val="3C230A"/>
                </a:solidFill>
                <a:latin typeface="Times New Roman"/>
              </a:rPr>
              <a:t> и подрывная литература, географические карты и глобусы, не соответствующие официально утвержденным в Бангладеш; Саудовская Аравия: запрет на импорт Корана, алкогольных напитков и любых ядов, игорного оборудования, свинины и продукции из нее, собак (кроме охотничьих, сторожевых или поводырей для слепых), мумифицированных животных, продуктов питания, в производстве которых используется кровь животных</a:t>
            </a:r>
            <a:r>
              <a:rPr lang="ru-RU" sz="1300" kern="0" dirty="0">
                <a:solidFill>
                  <a:srgbClr val="3C230A"/>
                </a:solidFill>
                <a:latin typeface="Times New Roman"/>
              </a:rPr>
              <a:t>;</a:t>
            </a:r>
            <a:endParaRPr lang="ru-RU" sz="1300" kern="0" dirty="0" smtClean="0">
              <a:solidFill>
                <a:srgbClr val="3C230A"/>
              </a:solidFill>
              <a:latin typeface="Times New Roman"/>
            </a:endParaRPr>
          </a:p>
          <a:p>
            <a:pPr algn="just" defTabSz="457200">
              <a:buFont typeface="Arial"/>
            </a:pPr>
            <a:r>
              <a:rPr lang="ru-RU" sz="1300" kern="0" dirty="0" smtClean="0">
                <a:solidFill>
                  <a:srgbClr val="3C230A"/>
                </a:solidFill>
                <a:latin typeface="Times New Roman"/>
              </a:rPr>
              <a:t>П. (е) – товары, произведенные заключенными: нет никаких кейсов. Охватывает ли это товары, произведенные с использованием рабского труда или в условиях, противоречащих основным трудовым стандартам (эволюционное толкование)? Например, </a:t>
            </a:r>
            <a:r>
              <a:rPr lang="ru-RU" sz="1300" kern="0" dirty="0">
                <a:solidFill>
                  <a:srgbClr val="3C230A"/>
                </a:solidFill>
                <a:latin typeface="Times New Roman"/>
              </a:rPr>
              <a:t>4 жителей Калифорнии подали иск против </a:t>
            </a:r>
            <a:r>
              <a:rPr lang="ru-RU" sz="1300" kern="0" dirty="0" err="1" smtClean="0">
                <a:solidFill>
                  <a:srgbClr val="3C230A"/>
                </a:solidFill>
                <a:latin typeface="Times New Roman"/>
              </a:rPr>
              <a:t>Nestl</a:t>
            </a:r>
            <a:r>
              <a:rPr lang="de-DE" sz="1300" kern="0" dirty="0" smtClean="0">
                <a:solidFill>
                  <a:srgbClr val="3C230A"/>
                </a:solidFill>
                <a:latin typeface="Times New Roman"/>
              </a:rPr>
              <a:t>é</a:t>
            </a:r>
            <a:r>
              <a:rPr lang="ru-RU" sz="1300" kern="0" dirty="0" smtClean="0">
                <a:solidFill>
                  <a:srgbClr val="3C230A"/>
                </a:solidFill>
                <a:latin typeface="Times New Roman"/>
              </a:rPr>
              <a:t>: эта компания якобы производит кошачий корм «</a:t>
            </a:r>
            <a:r>
              <a:rPr lang="ru-RU" sz="1300" kern="0" dirty="0" err="1" smtClean="0">
                <a:solidFill>
                  <a:srgbClr val="3C230A"/>
                </a:solidFill>
                <a:latin typeface="Times New Roman"/>
              </a:rPr>
              <a:t>Fancy</a:t>
            </a:r>
            <a:r>
              <a:rPr lang="ru-RU" sz="1300" kern="0" dirty="0" smtClean="0">
                <a:solidFill>
                  <a:srgbClr val="3C230A"/>
                </a:solidFill>
                <a:latin typeface="Times New Roman"/>
              </a:rPr>
              <a:t> </a:t>
            </a:r>
            <a:r>
              <a:rPr lang="ru-RU" sz="1300" kern="0" dirty="0" err="1" smtClean="0">
                <a:solidFill>
                  <a:srgbClr val="3C230A"/>
                </a:solidFill>
                <a:latin typeface="Times New Roman"/>
              </a:rPr>
              <a:t>Feast</a:t>
            </a:r>
            <a:r>
              <a:rPr lang="ru-RU" sz="1300" kern="0" dirty="0" smtClean="0">
                <a:solidFill>
                  <a:srgbClr val="3C230A"/>
                </a:solidFill>
                <a:latin typeface="Times New Roman"/>
              </a:rPr>
              <a:t>» из рыбы, поставляемой партнером из Таиланда, закупающим </a:t>
            </a:r>
            <a:r>
              <a:rPr lang="ru-RU" sz="1300" kern="0" dirty="0">
                <a:solidFill>
                  <a:srgbClr val="3C230A"/>
                </a:solidFill>
                <a:latin typeface="Times New Roman"/>
              </a:rPr>
              <a:t>ее у местных рыбаков, на которых предположительно работают рабы. </a:t>
            </a:r>
            <a:r>
              <a:rPr lang="ru-RU" sz="1300" kern="0" dirty="0" smtClean="0">
                <a:solidFill>
                  <a:srgbClr val="3C230A"/>
                </a:solidFill>
                <a:latin typeface="Times New Roman"/>
              </a:rPr>
              <a:t>(Представитель </a:t>
            </a:r>
            <a:r>
              <a:rPr lang="ru-RU" sz="1300" kern="0" dirty="0" err="1" smtClean="0">
                <a:solidFill>
                  <a:srgbClr val="3C230A"/>
                </a:solidFill>
                <a:latin typeface="Times New Roman"/>
              </a:rPr>
              <a:t>Nestl</a:t>
            </a:r>
            <a:r>
              <a:rPr lang="de-DE" sz="1300" kern="0" dirty="0" smtClean="0">
                <a:solidFill>
                  <a:srgbClr val="3C230A"/>
                </a:solidFill>
                <a:latin typeface="Times New Roman"/>
              </a:rPr>
              <a:t>é</a:t>
            </a:r>
            <a:r>
              <a:rPr lang="ru-RU" sz="1300" kern="0" dirty="0" smtClean="0">
                <a:solidFill>
                  <a:srgbClr val="3C230A"/>
                </a:solidFill>
                <a:latin typeface="Times New Roman"/>
              </a:rPr>
              <a:t> опроверг </a:t>
            </a:r>
            <a:r>
              <a:rPr lang="ru-RU" sz="1300" kern="0" dirty="0">
                <a:solidFill>
                  <a:srgbClr val="3C230A"/>
                </a:solidFill>
                <a:latin typeface="Times New Roman"/>
              </a:rPr>
              <a:t>использование </a:t>
            </a:r>
            <a:r>
              <a:rPr lang="ru-RU" sz="1300" kern="0" dirty="0" smtClean="0">
                <a:solidFill>
                  <a:srgbClr val="3C230A"/>
                </a:solidFill>
                <a:latin typeface="Times New Roman"/>
              </a:rPr>
              <a:t>рабского </a:t>
            </a:r>
            <a:r>
              <a:rPr lang="ru-RU" sz="1300" kern="0" dirty="0">
                <a:solidFill>
                  <a:srgbClr val="3C230A"/>
                </a:solidFill>
                <a:latin typeface="Times New Roman"/>
              </a:rPr>
              <a:t>труда в цепочке поставок </a:t>
            </a:r>
            <a:r>
              <a:rPr lang="ru-RU" sz="1300" kern="0" dirty="0" smtClean="0">
                <a:solidFill>
                  <a:srgbClr val="3C230A"/>
                </a:solidFill>
                <a:latin typeface="Times New Roman"/>
              </a:rPr>
              <a:t>компании</a:t>
            </a:r>
            <a:r>
              <a:rPr lang="en-US" sz="1300" kern="0" dirty="0" smtClean="0">
                <a:solidFill>
                  <a:srgbClr val="3C230A"/>
                </a:solidFill>
                <a:latin typeface="Times New Roman"/>
              </a:rPr>
              <a:t>)</a:t>
            </a:r>
            <a:r>
              <a:rPr lang="ru-RU" sz="1300" kern="0" dirty="0" smtClean="0">
                <a:solidFill>
                  <a:srgbClr val="3C230A"/>
                </a:solidFill>
                <a:latin typeface="Times New Roman"/>
              </a:rPr>
              <a:t>. Источник: «Ведомости», 30.08.2015 г.;</a:t>
            </a:r>
          </a:p>
          <a:p>
            <a:pPr algn="just" defTabSz="457200">
              <a:buFont typeface="Arial"/>
            </a:pPr>
            <a:r>
              <a:rPr lang="ru-RU" sz="1300" kern="0" dirty="0">
                <a:solidFill>
                  <a:srgbClr val="3C230A"/>
                </a:solidFill>
                <a:latin typeface="Times New Roman"/>
              </a:rPr>
              <a:t>П. </a:t>
            </a:r>
            <a:r>
              <a:rPr lang="ru-RU" sz="1300" kern="0" dirty="0" smtClean="0">
                <a:solidFill>
                  <a:srgbClr val="3C230A"/>
                </a:solidFill>
                <a:latin typeface="Times New Roman"/>
              </a:rPr>
              <a:t>(</a:t>
            </a:r>
            <a:r>
              <a:rPr lang="de-DE" sz="1300" kern="0" dirty="0" smtClean="0">
                <a:solidFill>
                  <a:srgbClr val="3C230A"/>
                </a:solidFill>
                <a:latin typeface="Times New Roman"/>
              </a:rPr>
              <a:t>f</a:t>
            </a:r>
            <a:r>
              <a:rPr lang="ru-RU" sz="1300" kern="0" dirty="0" smtClean="0">
                <a:solidFill>
                  <a:srgbClr val="3C230A"/>
                </a:solidFill>
                <a:latin typeface="Times New Roman"/>
              </a:rPr>
              <a:t>) – меры для охраны </a:t>
            </a:r>
            <a:r>
              <a:rPr lang="ru-RU" sz="1300" kern="0" dirty="0">
                <a:solidFill>
                  <a:srgbClr val="3C230A"/>
                </a:solidFill>
                <a:latin typeface="Times New Roman"/>
              </a:rPr>
              <a:t>национальных сокровищ художественной, исторической или археологической </a:t>
            </a:r>
            <a:r>
              <a:rPr lang="ru-RU" sz="1300" kern="0" dirty="0" smtClean="0">
                <a:solidFill>
                  <a:srgbClr val="3C230A"/>
                </a:solidFill>
                <a:latin typeface="Times New Roman"/>
              </a:rPr>
              <a:t>ценности: </a:t>
            </a:r>
            <a:r>
              <a:rPr lang="ru-RU" sz="1300" kern="0" dirty="0">
                <a:solidFill>
                  <a:srgbClr val="3C230A"/>
                </a:solidFill>
                <a:latin typeface="Times New Roman"/>
              </a:rPr>
              <a:t>нет никаких кейсов</a:t>
            </a:r>
            <a:r>
              <a:rPr lang="ru-RU" sz="1300" kern="0" dirty="0" smtClean="0">
                <a:solidFill>
                  <a:srgbClr val="3C230A"/>
                </a:solidFill>
                <a:latin typeface="Times New Roman"/>
              </a:rPr>
              <a:t>. Нет критерия «необходимости». Эволюционное толкование: культурные ценности, находящиеся под угрозой исчезновения (например, распродажа культурных ценностей Ирака и Сирии </a:t>
            </a:r>
            <a:r>
              <a:rPr lang="ru-RU" sz="1300" kern="0" dirty="0" err="1" smtClean="0">
                <a:solidFill>
                  <a:srgbClr val="3C230A"/>
                </a:solidFill>
                <a:latin typeface="Times New Roman"/>
              </a:rPr>
              <a:t>ИГИЛом</a:t>
            </a:r>
            <a:r>
              <a:rPr lang="ru-RU" sz="1300" kern="0" dirty="0" smtClean="0">
                <a:solidFill>
                  <a:srgbClr val="3C230A"/>
                </a:solidFill>
                <a:latin typeface="Times New Roman"/>
              </a:rPr>
              <a:t>)?</a:t>
            </a:r>
          </a:p>
        </p:txBody>
      </p:sp>
      <p:sp>
        <p:nvSpPr>
          <p:cNvPr id="5" name="Slide Number Placeholder 4"/>
          <p:cNvSpPr>
            <a:spLocks noGrp="1"/>
          </p:cNvSpPr>
          <p:nvPr>
            <p:ph type="sldNum" sz="quarter" idx="12"/>
          </p:nvPr>
        </p:nvSpPr>
        <p:spPr/>
        <p:txBody>
          <a:bodyPr/>
          <a:lstStyle/>
          <a:p>
            <a:fld id="{D6B5C6E0-1DA3-4D5F-BBB9-FE86C9799D92}" type="slidenum">
              <a:rPr lang="en-US" smtClean="0"/>
              <a:t>16</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311503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«Шапка» ст. ХХ ГАТТ 1994 г. (1)</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76211" y="990600"/>
            <a:ext cx="8791575" cy="5715000"/>
          </a:xfrm>
        </p:spPr>
        <p:txBody>
          <a:bodyPr vert="horz" lIns="91440" tIns="45720" rIns="91440" bIns="45720" rtlCol="0">
            <a:noAutofit/>
          </a:bodyPr>
          <a:lstStyle/>
          <a:p>
            <a:pPr algn="just" defTabSz="457200">
              <a:buFont typeface="Arial"/>
              <a:buChar char="•"/>
            </a:pPr>
            <a:r>
              <a:rPr lang="ru-RU" sz="1400" kern="0" dirty="0" smtClean="0">
                <a:solidFill>
                  <a:srgbClr val="000000"/>
                </a:solidFill>
                <a:latin typeface="Times New Roman"/>
                <a:cs typeface="Times New Roman"/>
              </a:rPr>
              <a:t>«</a:t>
            </a:r>
            <a:r>
              <a:rPr lang="ru-RU" sz="1400" dirty="0">
                <a:solidFill>
                  <a:srgbClr val="000000"/>
                </a:solidFill>
                <a:latin typeface="Times New Roman"/>
                <a:cs typeface="Times New Roman"/>
              </a:rPr>
              <a:t>При условии, что такие меры не применяются таким образом, который мог бы стать средством произвольной или неоправданной дискриминации между странами, в которых преобладают одинаковые условия, или скрытым ограничением международной </a:t>
            </a:r>
            <a:r>
              <a:rPr lang="ru-RU" sz="1400" dirty="0" smtClean="0">
                <a:solidFill>
                  <a:srgbClr val="000000"/>
                </a:solidFill>
                <a:latin typeface="Times New Roman"/>
                <a:cs typeface="Times New Roman"/>
              </a:rPr>
              <a:t>торговли (…)</a:t>
            </a:r>
            <a:r>
              <a:rPr lang="ru-RU" sz="1400" kern="0" dirty="0" smtClean="0">
                <a:solidFill>
                  <a:srgbClr val="000000"/>
                </a:solidFill>
                <a:latin typeface="Times New Roman"/>
                <a:cs typeface="Times New Roman"/>
              </a:rPr>
              <a:t>»;</a:t>
            </a:r>
          </a:p>
          <a:p>
            <a:pPr algn="just" defTabSz="457200">
              <a:buFont typeface="Arial"/>
              <a:buChar char="•"/>
            </a:pPr>
            <a:r>
              <a:rPr lang="ru-RU" sz="1400" kern="0" dirty="0" smtClean="0">
                <a:solidFill>
                  <a:srgbClr val="000000"/>
                </a:solidFill>
                <a:latin typeface="Times New Roman"/>
                <a:cs typeface="Times New Roman"/>
              </a:rPr>
              <a:t>Объект и цель «шапки»: </a:t>
            </a:r>
          </a:p>
          <a:p>
            <a:pPr algn="just" defTabSz="457200">
              <a:buFontTx/>
              <a:buChar char="-"/>
            </a:pPr>
            <a:r>
              <a:rPr lang="de-DE" sz="1400" kern="0" dirty="0" smtClean="0">
                <a:solidFill>
                  <a:srgbClr val="000000"/>
                </a:solidFill>
                <a:latin typeface="Times New Roman"/>
                <a:cs typeface="Times New Roman"/>
              </a:rPr>
              <a:t>US </a:t>
            </a:r>
            <a:r>
              <a:rPr lang="en-US" sz="1400" kern="0" dirty="0" smtClean="0">
                <a:solidFill>
                  <a:srgbClr val="000000"/>
                </a:solidFill>
                <a:latin typeface="Times New Roman"/>
                <a:cs typeface="Times New Roman"/>
              </a:rPr>
              <a:t>– Gasoline (1996 </a:t>
            </a:r>
            <a:r>
              <a:rPr lang="ru-RU" sz="1400" kern="0" dirty="0" smtClean="0">
                <a:solidFill>
                  <a:srgbClr val="000000"/>
                </a:solidFill>
                <a:latin typeface="Times New Roman"/>
                <a:cs typeface="Times New Roman"/>
              </a:rPr>
              <a:t>г.): «</a:t>
            </a:r>
            <a:r>
              <a:rPr lang="ru-RU" sz="1400" dirty="0">
                <a:solidFill>
                  <a:srgbClr val="000000"/>
                </a:solidFill>
                <a:latin typeface="Times New Roman"/>
                <a:cs typeface="Times New Roman"/>
              </a:rPr>
              <a:t>Прямо выраженные условия вводных положений направлены не столько на рассматриваемую меру или ее конкретное содержание так таковое, </a:t>
            </a:r>
            <a:r>
              <a:rPr lang="ru-RU" sz="1400" dirty="0" smtClean="0">
                <a:solidFill>
                  <a:srgbClr val="000000"/>
                </a:solidFill>
                <a:latin typeface="Times New Roman"/>
                <a:cs typeface="Times New Roman"/>
              </a:rPr>
              <a:t>но и </a:t>
            </a:r>
            <a:r>
              <a:rPr lang="ru-RU" sz="1400" dirty="0">
                <a:solidFill>
                  <a:srgbClr val="000000"/>
                </a:solidFill>
                <a:latin typeface="Times New Roman"/>
                <a:cs typeface="Times New Roman"/>
              </a:rPr>
              <a:t>на способ ее применения … Вводные положения базируются на том принципе, что хотя содержащимися в статье XX исключениями можно воспользоваться как юридическим правом, они не должны применяться таким образом, который подрывает или отменяет юридические обязательства, имеющиеся у субъекта права на основании материальных норм </a:t>
            </a:r>
            <a:r>
              <a:rPr lang="ru-RU" sz="1400" i="1" dirty="0">
                <a:solidFill>
                  <a:srgbClr val="000000"/>
                </a:solidFill>
                <a:latin typeface="Times New Roman"/>
                <a:cs typeface="Times New Roman"/>
              </a:rPr>
              <a:t>Генерального соглашения</a:t>
            </a:r>
            <a:r>
              <a:rPr lang="ru-RU" sz="1400" dirty="0">
                <a:solidFill>
                  <a:srgbClr val="000000"/>
                </a:solidFill>
                <a:latin typeface="Times New Roman"/>
                <a:cs typeface="Times New Roman"/>
              </a:rPr>
              <a:t>. Если такие исключения не будут использованы неправомерным или противоправным образом, иными словами, меры, подпадающие под отдельные исключения, должны применяться обоснованно, с надлежащим соблюдением как юридических обязанностей стороны, требующей применения исключения, так и юридических прав остальных затронутых </a:t>
            </a:r>
            <a:r>
              <a:rPr lang="ru-RU" sz="1400" dirty="0" smtClean="0">
                <a:solidFill>
                  <a:srgbClr val="000000"/>
                </a:solidFill>
                <a:latin typeface="Times New Roman"/>
                <a:cs typeface="Times New Roman"/>
              </a:rPr>
              <a:t>сторон</a:t>
            </a:r>
            <a:r>
              <a:rPr lang="ru-RU" sz="1400" kern="0" dirty="0" smtClean="0">
                <a:solidFill>
                  <a:srgbClr val="000000"/>
                </a:solidFill>
                <a:latin typeface="Times New Roman"/>
                <a:cs typeface="Times New Roman"/>
              </a:rPr>
              <a:t>»;</a:t>
            </a:r>
          </a:p>
          <a:p>
            <a:pPr algn="just" defTabSz="457200">
              <a:buFontTx/>
              <a:buChar char="-"/>
            </a:pPr>
            <a:r>
              <a:rPr lang="de-DE" sz="1400" kern="0" dirty="0" smtClean="0">
                <a:solidFill>
                  <a:srgbClr val="000000"/>
                </a:solidFill>
                <a:latin typeface="Times New Roman"/>
                <a:cs typeface="Times New Roman"/>
              </a:rPr>
              <a:t>US </a:t>
            </a:r>
            <a:r>
              <a:rPr lang="en-US" sz="1400" kern="0" dirty="0">
                <a:solidFill>
                  <a:srgbClr val="000000"/>
                </a:solidFill>
                <a:latin typeface="Times New Roman"/>
                <a:cs typeface="Times New Roman"/>
              </a:rPr>
              <a:t>– Shrimp (1998 </a:t>
            </a:r>
            <a:r>
              <a:rPr lang="ru-RU" sz="1400" kern="0" dirty="0">
                <a:solidFill>
                  <a:srgbClr val="000000"/>
                </a:solidFill>
                <a:latin typeface="Times New Roman"/>
                <a:cs typeface="Times New Roman"/>
              </a:rPr>
              <a:t>г</a:t>
            </a:r>
            <a:r>
              <a:rPr lang="ru-RU" sz="1400" kern="0" dirty="0" smtClean="0">
                <a:solidFill>
                  <a:srgbClr val="000000"/>
                </a:solidFill>
                <a:latin typeface="Times New Roman"/>
                <a:cs typeface="Times New Roman"/>
              </a:rPr>
              <a:t>.): «</a:t>
            </a:r>
            <a:r>
              <a:rPr lang="ru-RU" sz="1400" dirty="0">
                <a:solidFill>
                  <a:srgbClr val="000000"/>
                </a:solidFill>
                <a:latin typeface="Times New Roman"/>
                <a:cs typeface="Times New Roman"/>
              </a:rPr>
              <a:t>[П]</a:t>
            </a:r>
            <a:r>
              <a:rPr lang="ru-RU" sz="1400" dirty="0" err="1">
                <a:solidFill>
                  <a:srgbClr val="000000"/>
                </a:solidFill>
                <a:latin typeface="Times New Roman"/>
                <a:cs typeface="Times New Roman"/>
              </a:rPr>
              <a:t>олагаем</a:t>
            </a:r>
            <a:r>
              <a:rPr lang="ru-RU" sz="1400" dirty="0">
                <a:solidFill>
                  <a:srgbClr val="000000"/>
                </a:solidFill>
                <a:latin typeface="Times New Roman"/>
                <a:cs typeface="Times New Roman"/>
              </a:rPr>
              <a:t>, что в ней воплощено признание Участниками ВТО необходимости поддерживать баланс прав и обязательств между правом Участника воспользоваться тем или иным исключением, предусмотренным в пунктах (a)–(j) статьи </a:t>
            </a:r>
            <a:r>
              <a:rPr lang="ru-RU" sz="1400" dirty="0" err="1">
                <a:solidFill>
                  <a:srgbClr val="000000"/>
                </a:solidFill>
                <a:latin typeface="Times New Roman"/>
                <a:cs typeface="Times New Roman"/>
              </a:rPr>
              <a:t>XX</a:t>
            </a:r>
            <a:r>
              <a:rPr lang="ru-RU" sz="1400" dirty="0">
                <a:solidFill>
                  <a:srgbClr val="000000"/>
                </a:solidFill>
                <a:latin typeface="Times New Roman"/>
                <a:cs typeface="Times New Roman"/>
              </a:rPr>
              <a:t>, с одной стороны, и материальными правами других Участников, предусмотренными ГАТТ 1994, с другой. Осуществление одним из Участников своего права на исключение, например, согласно статье </a:t>
            </a:r>
            <a:r>
              <a:rPr lang="ru-RU" sz="1400" dirty="0" err="1">
                <a:solidFill>
                  <a:srgbClr val="000000"/>
                </a:solidFill>
                <a:latin typeface="Times New Roman"/>
                <a:cs typeface="Times New Roman"/>
              </a:rPr>
              <a:t>XX</a:t>
            </a:r>
            <a:r>
              <a:rPr lang="ru-RU" sz="1400" dirty="0">
                <a:solidFill>
                  <a:srgbClr val="000000"/>
                </a:solidFill>
                <a:latin typeface="Times New Roman"/>
                <a:cs typeface="Times New Roman"/>
              </a:rPr>
              <a:t>(g), в случае его неправомерного и противоправного использования в соответствующей мере подорвет и сведет на нет предусмотренные соглашением материальные права других Участников, например, содержащиеся в статье </a:t>
            </a:r>
            <a:r>
              <a:rPr lang="ru-RU" sz="1400" dirty="0" err="1">
                <a:solidFill>
                  <a:srgbClr val="000000"/>
                </a:solidFill>
                <a:latin typeface="Times New Roman"/>
                <a:cs typeface="Times New Roman"/>
              </a:rPr>
              <a:t>XI:1</a:t>
            </a:r>
            <a:r>
              <a:rPr lang="ru-RU" sz="1400" dirty="0">
                <a:solidFill>
                  <a:srgbClr val="000000"/>
                </a:solidFill>
                <a:latin typeface="Times New Roman"/>
                <a:cs typeface="Times New Roman"/>
              </a:rPr>
              <a:t>. Подобным образом, поскольку содержащиеся в статье XX исключения предусмотрены уже самим соглашением ГАТТ 1994, учитывая правомерный характер воплощенной в нем политики и интересов, право воспользоваться одним из исключений не должно становиться </a:t>
            </a:r>
            <a:r>
              <a:rPr lang="ru-RU" sz="1400" dirty="0" smtClean="0">
                <a:solidFill>
                  <a:srgbClr val="000000"/>
                </a:solidFill>
                <a:latin typeface="Times New Roman"/>
                <a:cs typeface="Times New Roman"/>
              </a:rPr>
              <a:t>иллюзорным</a:t>
            </a:r>
            <a:r>
              <a:rPr lang="ru-RU" sz="1400" kern="0" dirty="0" smtClean="0">
                <a:solidFill>
                  <a:srgbClr val="000000"/>
                </a:solidFill>
                <a:latin typeface="Times New Roman"/>
                <a:cs typeface="Times New Roman"/>
              </a:rPr>
              <a:t>».</a:t>
            </a:r>
            <a:endParaRPr lang="ru-RU" sz="1400" kern="0" dirty="0">
              <a:solidFill>
                <a:srgbClr val="000000"/>
              </a:solidFill>
              <a:latin typeface="Times New Roman"/>
              <a:cs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17</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661505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«Шапка» ст. ХХ ГАТТ 1994 г. (2)</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76211" y="990600"/>
            <a:ext cx="8791575" cy="5715000"/>
          </a:xfrm>
        </p:spPr>
        <p:txBody>
          <a:bodyPr vert="horz" lIns="91440" tIns="45720" rIns="91440" bIns="45720" rtlCol="0">
            <a:noAutofit/>
          </a:bodyPr>
          <a:lstStyle/>
          <a:p>
            <a:pPr algn="just" defTabSz="457200">
              <a:buFont typeface="Arial"/>
              <a:buChar char="•"/>
            </a:pPr>
            <a:r>
              <a:rPr lang="de-DE" sz="1400" kern="0" dirty="0" smtClean="0">
                <a:solidFill>
                  <a:srgbClr val="000000"/>
                </a:solidFill>
                <a:latin typeface="Times New Roman" panose="02020603050405020304" pitchFamily="18" charset="0"/>
                <a:cs typeface="Times New Roman" panose="02020603050405020304" pitchFamily="18" charset="0"/>
              </a:rPr>
              <a:t>US </a:t>
            </a:r>
            <a:r>
              <a:rPr lang="en-US" sz="1400" kern="0" dirty="0">
                <a:solidFill>
                  <a:srgbClr val="000000"/>
                </a:solidFill>
                <a:latin typeface="Times New Roman" panose="02020603050405020304" pitchFamily="18" charset="0"/>
                <a:cs typeface="Times New Roman" panose="02020603050405020304" pitchFamily="18" charset="0"/>
              </a:rPr>
              <a:t>– Shrimp (1998 </a:t>
            </a:r>
            <a:r>
              <a:rPr lang="ru-RU" sz="1400" kern="0" dirty="0">
                <a:solidFill>
                  <a:srgbClr val="000000"/>
                </a:solidFill>
                <a:latin typeface="Times New Roman" panose="02020603050405020304" pitchFamily="18" charset="0"/>
                <a:cs typeface="Times New Roman" panose="02020603050405020304" pitchFamily="18" charset="0"/>
              </a:rPr>
              <a:t>г</a:t>
            </a:r>
            <a:r>
              <a:rPr lang="ru-RU" sz="1400" kern="0" dirty="0" smtClean="0">
                <a:solidFill>
                  <a:srgbClr val="000000"/>
                </a:solidFill>
                <a:latin typeface="Times New Roman" panose="02020603050405020304" pitchFamily="18" charset="0"/>
                <a:cs typeface="Times New Roman" panose="02020603050405020304" pitchFamily="18" charset="0"/>
              </a:rPr>
              <a:t>.): «</a:t>
            </a:r>
            <a:r>
              <a:rPr lang="ru-RU" sz="1400" dirty="0">
                <a:solidFill>
                  <a:srgbClr val="000000"/>
                </a:solidFill>
                <a:latin typeface="Times New Roman" panose="02020603050405020304" pitchFamily="18" charset="0"/>
                <a:cs typeface="Times New Roman" panose="02020603050405020304" pitchFamily="18" charset="0"/>
              </a:rPr>
              <a:t>По нашему мнению, в формулировке вводных положений четко установлено, что каждое из исключений в пунктах (a)–(j) статьи XX является </a:t>
            </a:r>
            <a:r>
              <a:rPr lang="ru-RU" sz="1400" i="1" dirty="0">
                <a:solidFill>
                  <a:srgbClr val="000000"/>
                </a:solidFill>
                <a:latin typeface="Times New Roman" panose="02020603050405020304" pitchFamily="18" charset="0"/>
                <a:cs typeface="Times New Roman" panose="02020603050405020304" pitchFamily="18" charset="0"/>
              </a:rPr>
              <a:t>ограниченным и условным</a:t>
            </a:r>
            <a:r>
              <a:rPr lang="ru-RU" sz="1400" dirty="0">
                <a:solidFill>
                  <a:srgbClr val="000000"/>
                </a:solidFill>
                <a:latin typeface="Times New Roman" panose="02020603050405020304" pitchFamily="18" charset="0"/>
                <a:cs typeface="Times New Roman" panose="02020603050405020304" pitchFamily="18" charset="0"/>
              </a:rPr>
              <a:t> исключением из материальных обязательств, предусмотренных иными положениями ГАТТ 1994, т.е</a:t>
            </a:r>
            <a:r>
              <a:rPr lang="ru-RU" sz="1400" dirty="0" smtClean="0">
                <a:solidFill>
                  <a:srgbClr val="000000"/>
                </a:solidFill>
                <a:latin typeface="Times New Roman" panose="02020603050405020304" pitchFamily="18" charset="0"/>
                <a:cs typeface="Times New Roman" panose="02020603050405020304" pitchFamily="18" charset="0"/>
              </a:rPr>
              <a:t>. </a:t>
            </a:r>
            <a:r>
              <a:rPr lang="ru-RU" sz="1400" dirty="0">
                <a:solidFill>
                  <a:srgbClr val="000000"/>
                </a:solidFill>
                <a:latin typeface="Times New Roman" panose="02020603050405020304" pitchFamily="18" charset="0"/>
                <a:cs typeface="Times New Roman" panose="02020603050405020304" pitchFamily="18" charset="0"/>
              </a:rPr>
              <a:t>доступность исключения в итоге зависит от соблюдения применяющим ее Участником требований вводных </a:t>
            </a:r>
            <a:r>
              <a:rPr lang="ru-RU" sz="1400" dirty="0" smtClean="0">
                <a:solidFill>
                  <a:srgbClr val="000000"/>
                </a:solidFill>
                <a:latin typeface="Times New Roman" panose="02020603050405020304" pitchFamily="18" charset="0"/>
                <a:cs typeface="Times New Roman" panose="02020603050405020304" pitchFamily="18" charset="0"/>
              </a:rPr>
              <a:t>положений</a:t>
            </a:r>
            <a:r>
              <a:rPr lang="ru-RU" sz="1400" kern="0" dirty="0" smtClean="0">
                <a:solidFill>
                  <a:srgbClr val="000000"/>
                </a:solidFill>
                <a:latin typeface="Times New Roman" panose="02020603050405020304" pitchFamily="18" charset="0"/>
                <a:cs typeface="Times New Roman" panose="02020603050405020304" pitchFamily="18" charset="0"/>
              </a:rPr>
              <a:t>»;</a:t>
            </a:r>
          </a:p>
          <a:p>
            <a:pPr algn="just" defTabSz="457200">
              <a:buFont typeface="Arial"/>
              <a:buChar char="•"/>
            </a:pPr>
            <a:r>
              <a:rPr lang="ru-RU" sz="1400" kern="0" dirty="0" smtClean="0">
                <a:solidFill>
                  <a:srgbClr val="000000"/>
                </a:solidFill>
                <a:latin typeface="Times New Roman" panose="02020603050405020304" pitchFamily="18" charset="0"/>
                <a:cs typeface="Times New Roman" panose="02020603050405020304" pitchFamily="18" charset="0"/>
              </a:rPr>
              <a:t>Таким образом, объект и цель «шапки» – избежать того, чтобы временно оправданные меры применялись таким образом, что это будет представлять собой злоупотребление исключениями по ст. ХХ или их неправильное употребление </a:t>
            </a:r>
            <a:r>
              <a:rPr lang="ru-RU" sz="1400" kern="0" dirty="0" smtClean="0">
                <a:solidFill>
                  <a:srgbClr val="000000"/>
                </a:solidFill>
                <a:latin typeface="Times New Roman" panose="02020603050405020304" pitchFamily="18" charset="0"/>
                <a:cs typeface="Times New Roman" panose="02020603050405020304" pitchFamily="18" charset="0"/>
                <a:sym typeface="Wingdings"/>
              </a:rPr>
              <a:t></a:t>
            </a:r>
            <a:r>
              <a:rPr lang="ru-RU" sz="1400" kern="0" dirty="0" smtClean="0">
                <a:solidFill>
                  <a:srgbClr val="000000"/>
                </a:solidFill>
                <a:latin typeface="Times New Roman" panose="02020603050405020304" pitchFamily="18" charset="0"/>
                <a:cs typeface="Times New Roman" panose="02020603050405020304" pitchFamily="18" charset="0"/>
              </a:rPr>
              <a:t> АО: нужно найти баланс между правом члена ВТО ссылаться на исключения по ст. ХХ и материальными правами других членов ВТО по ГАТТ-1994;</a:t>
            </a:r>
          </a:p>
          <a:p>
            <a:pPr algn="just" defTabSz="457200">
              <a:buFont typeface="Arial"/>
              <a:buChar char="•"/>
            </a:pPr>
            <a:r>
              <a:rPr lang="ru-RU" sz="1400" kern="0" dirty="0" smtClean="0">
                <a:solidFill>
                  <a:srgbClr val="000000"/>
                </a:solidFill>
                <a:latin typeface="Times New Roman" panose="02020603050405020304" pitchFamily="18" charset="0"/>
                <a:cs typeface="Times New Roman" panose="02020603050405020304" pitchFamily="18" charset="0"/>
              </a:rPr>
              <a:t>АО: «шапка» - это выражение принципа добросовестности, который регулирует то, как государства пользуются своими правами: «</a:t>
            </a:r>
            <a:r>
              <a:rPr lang="ru-RU" sz="1400" dirty="0">
                <a:solidFill>
                  <a:srgbClr val="000000"/>
                </a:solidFill>
                <a:latin typeface="Times New Roman" panose="02020603050405020304" pitchFamily="18" charset="0"/>
                <a:cs typeface="Times New Roman" panose="02020603050405020304" pitchFamily="18" charset="0"/>
              </a:rPr>
              <a:t>При одном из применений этого общего принципа, широко </a:t>
            </a:r>
            <a:r>
              <a:rPr lang="ru-RU" sz="1400" dirty="0" smtClean="0">
                <a:solidFill>
                  <a:srgbClr val="000000"/>
                </a:solidFill>
                <a:latin typeface="Times New Roman" panose="02020603050405020304" pitchFamily="18" charset="0"/>
                <a:cs typeface="Times New Roman" panose="02020603050405020304" pitchFamily="18" charset="0"/>
              </a:rPr>
              <a:t>известного </a:t>
            </a:r>
            <a:r>
              <a:rPr lang="ru-RU" sz="1400" dirty="0">
                <a:solidFill>
                  <a:srgbClr val="000000"/>
                </a:solidFill>
                <a:latin typeface="Times New Roman" panose="02020603050405020304" pitchFamily="18" charset="0"/>
                <a:cs typeface="Times New Roman" panose="02020603050405020304" pitchFamily="18" charset="0"/>
              </a:rPr>
              <a:t>как доктрина </a:t>
            </a:r>
            <a:r>
              <a:rPr lang="ru-RU" sz="1400" i="1" dirty="0">
                <a:solidFill>
                  <a:srgbClr val="000000"/>
                </a:solidFill>
                <a:latin typeface="Times New Roman" panose="02020603050405020304" pitchFamily="18" charset="0"/>
                <a:cs typeface="Times New Roman" panose="02020603050405020304" pitchFamily="18" charset="0"/>
              </a:rPr>
              <a:t>злоупотребления правом (</a:t>
            </a:r>
            <a:r>
              <a:rPr lang="ru-RU" sz="1400" i="1" dirty="0" err="1">
                <a:solidFill>
                  <a:srgbClr val="000000"/>
                </a:solidFill>
                <a:latin typeface="Times New Roman" panose="02020603050405020304" pitchFamily="18" charset="0"/>
                <a:cs typeface="Times New Roman" panose="02020603050405020304" pitchFamily="18" charset="0"/>
              </a:rPr>
              <a:t>abus</a:t>
            </a:r>
            <a:r>
              <a:rPr lang="ru-RU" sz="1400" i="1" dirty="0">
                <a:solidFill>
                  <a:srgbClr val="000000"/>
                </a:solidFill>
                <a:latin typeface="Times New Roman" panose="02020603050405020304" pitchFamily="18" charset="0"/>
                <a:cs typeface="Times New Roman" panose="02020603050405020304" pitchFamily="18" charset="0"/>
              </a:rPr>
              <a:t> de </a:t>
            </a:r>
            <a:r>
              <a:rPr lang="ru-RU" sz="1400" i="1" dirty="0" err="1">
                <a:solidFill>
                  <a:srgbClr val="000000"/>
                </a:solidFill>
                <a:latin typeface="Times New Roman" panose="02020603050405020304" pitchFamily="18" charset="0"/>
                <a:cs typeface="Times New Roman" panose="02020603050405020304" pitchFamily="18" charset="0"/>
              </a:rPr>
              <a:t>droit</a:t>
            </a:r>
            <a:r>
              <a:rPr lang="ru-RU" sz="1400" i="1" dirty="0">
                <a:solidFill>
                  <a:srgbClr val="000000"/>
                </a:solidFill>
                <a:latin typeface="Times New Roman" panose="02020603050405020304" pitchFamily="18" charset="0"/>
                <a:cs typeface="Times New Roman" panose="02020603050405020304" pitchFamily="18" charset="0"/>
              </a:rPr>
              <a:t>)</a:t>
            </a:r>
            <a:r>
              <a:rPr lang="ru-RU" sz="1400" dirty="0">
                <a:solidFill>
                  <a:srgbClr val="000000"/>
                </a:solidFill>
                <a:latin typeface="Times New Roman" panose="02020603050405020304" pitchFamily="18" charset="0"/>
                <a:cs typeface="Times New Roman" panose="02020603050405020304" pitchFamily="18" charset="0"/>
              </a:rPr>
              <a:t>, запрещается злоупотребление правами государства и предписывается, что если при заявлении права «ущемляется область действия установленного соглашением обязательства, то [такое право] должно быть осуществлено </a:t>
            </a:r>
            <a:r>
              <a:rPr lang="ru-RU" sz="1400" i="1" dirty="0">
                <a:solidFill>
                  <a:srgbClr val="000000"/>
                </a:solidFill>
                <a:latin typeface="Times New Roman" panose="02020603050405020304" pitchFamily="18" charset="0"/>
                <a:cs typeface="Times New Roman" panose="02020603050405020304" pitchFamily="18" charset="0"/>
              </a:rPr>
              <a:t>в духе доброй воли</a:t>
            </a:r>
            <a:r>
              <a:rPr lang="ru-RU" sz="1400" dirty="0">
                <a:solidFill>
                  <a:srgbClr val="000000"/>
                </a:solidFill>
                <a:latin typeface="Times New Roman" panose="02020603050405020304" pitchFamily="18" charset="0"/>
                <a:cs typeface="Times New Roman" panose="02020603050405020304" pitchFamily="18" charset="0"/>
              </a:rPr>
              <a:t>, т.е</a:t>
            </a:r>
            <a:r>
              <a:rPr lang="ru-RU" sz="1400" dirty="0" smtClean="0">
                <a:solidFill>
                  <a:srgbClr val="000000"/>
                </a:solidFill>
                <a:latin typeface="Times New Roman" panose="02020603050405020304" pitchFamily="18" charset="0"/>
                <a:cs typeface="Times New Roman" panose="02020603050405020304" pitchFamily="18" charset="0"/>
              </a:rPr>
              <a:t>. обоснованно» </a:t>
            </a:r>
            <a:r>
              <a:rPr lang="ru-RU" sz="1400" dirty="0" smtClean="0">
                <a:solidFill>
                  <a:srgbClr val="000000"/>
                </a:solidFill>
                <a:latin typeface="Times New Roman" panose="02020603050405020304" pitchFamily="18" charset="0"/>
                <a:cs typeface="Times New Roman" panose="02020603050405020304" pitchFamily="18" charset="0"/>
                <a:sym typeface="Wingdings"/>
              </a:rPr>
              <a:t></a:t>
            </a:r>
            <a:r>
              <a:rPr lang="ru-RU" sz="1400" dirty="0" smtClean="0">
                <a:solidFill>
                  <a:srgbClr val="000000"/>
                </a:solidFill>
                <a:latin typeface="Times New Roman" panose="02020603050405020304" pitchFamily="18" charset="0"/>
                <a:cs typeface="Times New Roman" panose="02020603050405020304" pitchFamily="18" charset="0"/>
              </a:rPr>
              <a:t> </a:t>
            </a:r>
            <a:r>
              <a:rPr lang="ru-RU" sz="1400" dirty="0">
                <a:solidFill>
                  <a:srgbClr val="000000"/>
                </a:solidFill>
                <a:latin typeface="Times New Roman" panose="02020603050405020304" pitchFamily="18" charset="0"/>
                <a:cs typeface="Times New Roman" panose="02020603050405020304" pitchFamily="18" charset="0"/>
              </a:rPr>
              <a:t>Таким образом, злоупотребление </a:t>
            </a:r>
            <a:r>
              <a:rPr lang="ru-RU" sz="1400" dirty="0" smtClean="0">
                <a:solidFill>
                  <a:srgbClr val="000000"/>
                </a:solidFill>
                <a:latin typeface="Times New Roman" panose="02020603050405020304" pitchFamily="18" charset="0"/>
                <a:cs typeface="Times New Roman" panose="02020603050405020304" pitchFamily="18" charset="0"/>
              </a:rPr>
              <a:t>Членом ВТО </a:t>
            </a:r>
            <a:r>
              <a:rPr lang="ru-RU" sz="1400" dirty="0">
                <a:solidFill>
                  <a:srgbClr val="000000"/>
                </a:solidFill>
                <a:latin typeface="Times New Roman" panose="02020603050405020304" pitchFamily="18" charset="0"/>
                <a:cs typeface="Times New Roman" panose="02020603050405020304" pitchFamily="18" charset="0"/>
              </a:rPr>
              <a:t>своим собственным установленным соглашением правом приводит к нарушению установленных соглашением прав других </a:t>
            </a:r>
            <a:r>
              <a:rPr lang="ru-RU" sz="1400" dirty="0" smtClean="0">
                <a:solidFill>
                  <a:srgbClr val="000000"/>
                </a:solidFill>
                <a:latin typeface="Times New Roman" panose="02020603050405020304" pitchFamily="18" charset="0"/>
                <a:cs typeface="Times New Roman" panose="02020603050405020304" pitchFamily="18" charset="0"/>
              </a:rPr>
              <a:t>Членов ВТО, </a:t>
            </a:r>
            <a:r>
              <a:rPr lang="ru-RU" sz="1400" dirty="0">
                <a:solidFill>
                  <a:srgbClr val="000000"/>
                </a:solidFill>
                <a:latin typeface="Times New Roman" panose="02020603050405020304" pitchFamily="18" charset="0"/>
                <a:cs typeface="Times New Roman" panose="02020603050405020304" pitchFamily="18" charset="0"/>
              </a:rPr>
              <a:t>а также к нарушению установленных соглашением обязательств поступающего указанным образом </a:t>
            </a:r>
            <a:r>
              <a:rPr lang="ru-RU" sz="1400" dirty="0" smtClean="0">
                <a:solidFill>
                  <a:srgbClr val="000000"/>
                </a:solidFill>
                <a:latin typeface="Times New Roman" panose="02020603050405020304" pitchFamily="18" charset="0"/>
                <a:cs typeface="Times New Roman" panose="02020603050405020304" pitchFamily="18" charset="0"/>
              </a:rPr>
              <a:t>Члена ВТО</a:t>
            </a:r>
            <a:r>
              <a:rPr lang="ru-RU" sz="1400" kern="0" dirty="0" smtClean="0">
                <a:solidFill>
                  <a:srgbClr val="000000"/>
                </a:solidFill>
                <a:latin typeface="Times New Roman" panose="02020603050405020304" pitchFamily="18" charset="0"/>
                <a:cs typeface="Times New Roman" panose="02020603050405020304" pitchFamily="18" charset="0"/>
              </a:rPr>
              <a:t>» (</a:t>
            </a:r>
            <a:r>
              <a:rPr lang="de-DE" sz="1400" kern="0" dirty="0">
                <a:solidFill>
                  <a:srgbClr val="000000"/>
                </a:solidFill>
                <a:latin typeface="Times New Roman" panose="02020603050405020304" pitchFamily="18" charset="0"/>
                <a:cs typeface="Times New Roman" panose="02020603050405020304" pitchFamily="18" charset="0"/>
              </a:rPr>
              <a:t>US </a:t>
            </a:r>
            <a:r>
              <a:rPr lang="en-US" sz="1400" kern="0" dirty="0">
                <a:solidFill>
                  <a:srgbClr val="000000"/>
                </a:solidFill>
                <a:latin typeface="Times New Roman" panose="02020603050405020304" pitchFamily="18" charset="0"/>
                <a:cs typeface="Times New Roman" panose="02020603050405020304" pitchFamily="18" charset="0"/>
              </a:rPr>
              <a:t>– Shrimp (1998 </a:t>
            </a:r>
            <a:r>
              <a:rPr lang="ru-RU" sz="1400" kern="0" dirty="0">
                <a:solidFill>
                  <a:srgbClr val="000000"/>
                </a:solidFill>
                <a:latin typeface="Times New Roman" panose="02020603050405020304" pitchFamily="18" charset="0"/>
                <a:cs typeface="Times New Roman" panose="02020603050405020304" pitchFamily="18" charset="0"/>
              </a:rPr>
              <a:t>г</a:t>
            </a:r>
            <a:r>
              <a:rPr lang="ru-RU" sz="1400" kern="0" dirty="0" smtClean="0">
                <a:solidFill>
                  <a:srgbClr val="000000"/>
                </a:solidFill>
                <a:latin typeface="Times New Roman" panose="02020603050405020304" pitchFamily="18" charset="0"/>
                <a:cs typeface="Times New Roman" panose="02020603050405020304" pitchFamily="18" charset="0"/>
              </a:rPr>
              <a:t>.));</a:t>
            </a:r>
          </a:p>
          <a:p>
            <a:pPr algn="just" defTabSz="457200">
              <a:buFont typeface="Arial"/>
              <a:buChar char="•"/>
            </a:pPr>
            <a:r>
              <a:rPr lang="ru-RU" sz="1400" kern="0" dirty="0" smtClean="0">
                <a:solidFill>
                  <a:srgbClr val="000000"/>
                </a:solidFill>
                <a:latin typeface="Times New Roman" panose="02020603050405020304" pitchFamily="18" charset="0"/>
                <a:cs typeface="Times New Roman" panose="02020603050405020304" pitchFamily="18" charset="0"/>
              </a:rPr>
              <a:t>«</a:t>
            </a:r>
            <a:r>
              <a:rPr lang="ru-RU" sz="1400" dirty="0">
                <a:solidFill>
                  <a:srgbClr val="000000"/>
                </a:solidFill>
                <a:latin typeface="Times New Roman" panose="02020603050405020304" pitchFamily="18" charset="0"/>
                <a:cs typeface="Times New Roman" panose="02020603050405020304" pitchFamily="18" charset="0"/>
              </a:rPr>
              <a:t>Следовательно, задача толкования и применения вводных положений является по существу тонкой задачей определения и проведения линии равновесия между </a:t>
            </a:r>
            <a:r>
              <a:rPr lang="ru-RU" sz="1400" dirty="0" smtClean="0">
                <a:solidFill>
                  <a:srgbClr val="000000"/>
                </a:solidFill>
                <a:latin typeface="Times New Roman" panose="02020603050405020304" pitchFamily="18" charset="0"/>
                <a:cs typeface="Times New Roman" panose="02020603050405020304" pitchFamily="18" charset="0"/>
              </a:rPr>
              <a:t>правом Члена ВТО воспользоваться </a:t>
            </a:r>
            <a:r>
              <a:rPr lang="ru-RU" sz="1400" dirty="0">
                <a:solidFill>
                  <a:srgbClr val="000000"/>
                </a:solidFill>
                <a:latin typeface="Times New Roman" panose="02020603050405020304" pitchFamily="18" charset="0"/>
                <a:cs typeface="Times New Roman" panose="02020603050405020304" pitchFamily="18" charset="0"/>
              </a:rPr>
              <a:t>исключением согласно статье XX и правами других </a:t>
            </a:r>
            <a:r>
              <a:rPr lang="ru-RU" sz="1400" dirty="0" smtClean="0">
                <a:solidFill>
                  <a:srgbClr val="000000"/>
                </a:solidFill>
                <a:latin typeface="Times New Roman" panose="02020603050405020304" pitchFamily="18" charset="0"/>
                <a:cs typeface="Times New Roman" panose="02020603050405020304" pitchFamily="18" charset="0"/>
              </a:rPr>
              <a:t>Членов ВТО </a:t>
            </a:r>
            <a:r>
              <a:rPr lang="ru-RU" sz="1400" dirty="0">
                <a:solidFill>
                  <a:srgbClr val="000000"/>
                </a:solidFill>
                <a:latin typeface="Times New Roman" panose="02020603050405020304" pitchFamily="18" charset="0"/>
                <a:cs typeface="Times New Roman" panose="02020603050405020304" pitchFamily="18" charset="0"/>
              </a:rPr>
              <a:t>согласно различным материальным положениям (например, статье XI) ГАТТ 1994, чтобы ни одно из конкурирующих прав не отменяло другое и не нарушало, не упраздняло и не ослабляло баланса прав и обязательств, созданного </a:t>
            </a:r>
            <a:r>
              <a:rPr lang="ru-RU" sz="1400" dirty="0" smtClean="0">
                <a:solidFill>
                  <a:srgbClr val="000000"/>
                </a:solidFill>
                <a:latin typeface="Times New Roman" panose="02020603050405020304" pitchFamily="18" charset="0"/>
                <a:cs typeface="Times New Roman" panose="02020603050405020304" pitchFamily="18" charset="0"/>
              </a:rPr>
              <a:t>Членами ВТО </a:t>
            </a:r>
            <a:r>
              <a:rPr lang="ru-RU" sz="1400" dirty="0">
                <a:solidFill>
                  <a:srgbClr val="000000"/>
                </a:solidFill>
                <a:latin typeface="Times New Roman" panose="02020603050405020304" pitchFamily="18" charset="0"/>
                <a:cs typeface="Times New Roman" panose="02020603050405020304" pitchFamily="18" charset="0"/>
              </a:rPr>
              <a:t>в рамках Соглашения. Положение линии равновесия, как указано в вводных положениях, не является фиксированным и неизменным – линия перемещается вместе с изменением вида и формы рассматриваемых мер и переменой фактов, составляющих конкретные </a:t>
            </a:r>
            <a:r>
              <a:rPr lang="ru-RU" sz="1400" dirty="0" smtClean="0">
                <a:solidFill>
                  <a:srgbClr val="000000"/>
                </a:solidFill>
                <a:latin typeface="Times New Roman" panose="02020603050405020304" pitchFamily="18" charset="0"/>
                <a:cs typeface="Times New Roman" panose="02020603050405020304" pitchFamily="18" charset="0"/>
              </a:rPr>
              <a:t>случаи</a:t>
            </a:r>
            <a:r>
              <a:rPr lang="ru-RU" sz="1400" kern="0" dirty="0" smtClean="0">
                <a:solidFill>
                  <a:srgbClr val="000000"/>
                </a:solidFill>
                <a:latin typeface="Times New Roman" panose="02020603050405020304" pitchFamily="18" charset="0"/>
                <a:cs typeface="Times New Roman" panose="02020603050405020304" pitchFamily="18" charset="0"/>
              </a:rPr>
              <a:t>» </a:t>
            </a:r>
            <a:r>
              <a:rPr lang="ru-RU" sz="1400" kern="0" dirty="0">
                <a:solidFill>
                  <a:srgbClr val="000000"/>
                </a:solidFill>
                <a:latin typeface="Times New Roman" panose="02020603050405020304" pitchFamily="18" charset="0"/>
                <a:cs typeface="Times New Roman" panose="02020603050405020304" pitchFamily="18" charset="0"/>
              </a:rPr>
              <a:t>(</a:t>
            </a:r>
            <a:r>
              <a:rPr lang="de-DE" sz="1400" kern="0" dirty="0">
                <a:solidFill>
                  <a:srgbClr val="000000"/>
                </a:solidFill>
                <a:latin typeface="Times New Roman" panose="02020603050405020304" pitchFamily="18" charset="0"/>
                <a:cs typeface="Times New Roman" panose="02020603050405020304" pitchFamily="18" charset="0"/>
              </a:rPr>
              <a:t>US </a:t>
            </a:r>
            <a:r>
              <a:rPr lang="en-US" sz="1400" kern="0" dirty="0">
                <a:solidFill>
                  <a:srgbClr val="000000"/>
                </a:solidFill>
                <a:latin typeface="Times New Roman" panose="02020603050405020304" pitchFamily="18" charset="0"/>
                <a:cs typeface="Times New Roman" panose="02020603050405020304" pitchFamily="18" charset="0"/>
              </a:rPr>
              <a:t>– Shrimp (1998 </a:t>
            </a:r>
            <a:r>
              <a:rPr lang="ru-RU" sz="1400" kern="0" dirty="0">
                <a:solidFill>
                  <a:srgbClr val="000000"/>
                </a:solidFill>
                <a:latin typeface="Times New Roman" panose="02020603050405020304" pitchFamily="18" charset="0"/>
                <a:cs typeface="Times New Roman" panose="02020603050405020304" pitchFamily="18" charset="0"/>
              </a:rPr>
              <a:t>г</a:t>
            </a:r>
            <a:r>
              <a:rPr lang="ru-RU" sz="1400" kern="0" dirty="0" smtClean="0">
                <a:solidFill>
                  <a:srgbClr val="000000"/>
                </a:solidFill>
                <a:latin typeface="Times New Roman" panose="02020603050405020304" pitchFamily="18" charset="0"/>
                <a:cs typeface="Times New Roman" panose="02020603050405020304" pitchFamily="18" charset="0"/>
              </a:rPr>
              <a:t>.)).</a:t>
            </a:r>
          </a:p>
        </p:txBody>
      </p:sp>
      <p:sp>
        <p:nvSpPr>
          <p:cNvPr id="5" name="Slide Number Placeholder 4"/>
          <p:cNvSpPr>
            <a:spLocks noGrp="1"/>
          </p:cNvSpPr>
          <p:nvPr>
            <p:ph type="sldNum" sz="quarter" idx="12"/>
          </p:nvPr>
        </p:nvSpPr>
        <p:spPr/>
        <p:txBody>
          <a:bodyPr/>
          <a:lstStyle/>
          <a:p>
            <a:fld id="{D6B5C6E0-1DA3-4D5F-BBB9-FE86C9799D92}" type="slidenum">
              <a:rPr lang="en-US" smtClean="0"/>
              <a:t>18</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64552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«Шапка» ст. ХХ ГАТТ 1994 г. (3)</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76211" y="990600"/>
            <a:ext cx="8791575" cy="5715000"/>
          </a:xfrm>
        </p:spPr>
        <p:txBody>
          <a:bodyPr vert="horz" lIns="91440" tIns="45720" rIns="91440" bIns="45720" rtlCol="0">
            <a:noAutofit/>
          </a:bodyPr>
          <a:lstStyle/>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Что такое «произвольная или неоправданная дискриминация»? </a:t>
            </a:r>
            <a:r>
              <a:rPr lang="ru-RU" sz="1200" kern="0" dirty="0" smtClean="0">
                <a:solidFill>
                  <a:srgbClr val="3C230A"/>
                </a:solidFill>
                <a:latin typeface="Times New Roman" panose="02020603050405020304" pitchFamily="18" charset="0"/>
                <a:cs typeface="Times New Roman" panose="02020603050405020304" pitchFamily="18" charset="0"/>
                <a:sym typeface="Wingdings"/>
              </a:rPr>
              <a:t></a:t>
            </a:r>
            <a:r>
              <a:rPr lang="en-GB" sz="1200" kern="0" dirty="0" smtClean="0">
                <a:solidFill>
                  <a:srgbClr val="3C230A"/>
                </a:solidFill>
                <a:latin typeface="Times New Roman" panose="02020603050405020304" pitchFamily="18" charset="0"/>
                <a:cs typeface="Times New Roman" panose="02020603050405020304" pitchFamily="18" charset="0"/>
                <a:sym typeface="Wingdings"/>
              </a:rPr>
              <a:t> </a:t>
            </a:r>
            <a:r>
              <a:rPr lang="ru-RU" sz="1200" kern="0" dirty="0" smtClean="0">
                <a:solidFill>
                  <a:srgbClr val="3C230A"/>
                </a:solidFill>
                <a:latin typeface="Times New Roman" panose="02020603050405020304" pitchFamily="18" charset="0"/>
                <a:cs typeface="Times New Roman" panose="02020603050405020304" pitchFamily="18" charset="0"/>
              </a:rPr>
              <a:t>Эта дискриминация отличается от того смысла, который в этот термин вкладывают другие положения ГАТТ</a:t>
            </a:r>
            <a:r>
              <a:rPr lang="en-GB" sz="1200" kern="0" dirty="0">
                <a:solidFill>
                  <a:srgbClr val="3C230A"/>
                </a:solidFill>
                <a:latin typeface="Times New Roman" panose="02020603050405020304" pitchFamily="18" charset="0"/>
                <a:cs typeface="Times New Roman" panose="02020603050405020304" pitchFamily="18" charset="0"/>
              </a:rPr>
              <a:t>-</a:t>
            </a:r>
            <a:r>
              <a:rPr lang="ru-RU" sz="1200" kern="0" dirty="0" smtClean="0">
                <a:solidFill>
                  <a:srgbClr val="3C230A"/>
                </a:solidFill>
                <a:latin typeface="Times New Roman" panose="02020603050405020304" pitchFamily="18" charset="0"/>
                <a:cs typeface="Times New Roman" panose="02020603050405020304" pitchFamily="18" charset="0"/>
              </a:rPr>
              <a:t>1994 (напр., ст. </a:t>
            </a:r>
            <a:r>
              <a:rPr lang="de-DE" sz="1200" kern="0" dirty="0" smtClean="0">
                <a:solidFill>
                  <a:srgbClr val="3C230A"/>
                </a:solidFill>
                <a:latin typeface="Times New Roman" panose="02020603050405020304" pitchFamily="18" charset="0"/>
                <a:cs typeface="Times New Roman" panose="02020603050405020304" pitchFamily="18" charset="0"/>
              </a:rPr>
              <a:t>I </a:t>
            </a:r>
            <a:r>
              <a:rPr lang="ru-RU" sz="1200" kern="0" dirty="0" smtClean="0">
                <a:solidFill>
                  <a:srgbClr val="3C230A"/>
                </a:solidFill>
                <a:latin typeface="Times New Roman" panose="02020603050405020304" pitchFamily="18" charset="0"/>
                <a:cs typeface="Times New Roman" panose="02020603050405020304" pitchFamily="18" charset="0"/>
              </a:rPr>
              <a:t>и </a:t>
            </a:r>
            <a:r>
              <a:rPr lang="de-DE" sz="1200" kern="0" dirty="0" smtClean="0">
                <a:solidFill>
                  <a:srgbClr val="3C230A"/>
                </a:solidFill>
                <a:latin typeface="Times New Roman" panose="02020603050405020304" pitchFamily="18" charset="0"/>
                <a:cs typeface="Times New Roman" panose="02020603050405020304" pitchFamily="18" charset="0"/>
              </a:rPr>
              <a:t>III</a:t>
            </a:r>
            <a:r>
              <a:rPr lang="ru-RU" sz="1200" kern="0" dirty="0" smtClean="0">
                <a:solidFill>
                  <a:srgbClr val="3C230A"/>
                </a:solidFill>
                <a:latin typeface="Times New Roman" panose="02020603050405020304" pitchFamily="18" charset="0"/>
                <a:cs typeface="Times New Roman" panose="02020603050405020304" pitchFamily="18" charset="0"/>
              </a:rPr>
              <a:t>)</a:t>
            </a:r>
            <a:r>
              <a:rPr lang="ru-RU" sz="1200" kern="0" dirty="0">
                <a:solidFill>
                  <a:srgbClr val="3C230A"/>
                </a:solidFill>
                <a:latin typeface="Times New Roman" panose="02020603050405020304" pitchFamily="18" charset="0"/>
                <a:cs typeface="Times New Roman" panose="02020603050405020304" pitchFamily="18" charset="0"/>
              </a:rPr>
              <a:t>;</a:t>
            </a:r>
            <a:r>
              <a:rPr lang="ru-RU" sz="1200" kern="0" dirty="0" smtClean="0">
                <a:solidFill>
                  <a:srgbClr val="3C230A"/>
                </a:solidFill>
                <a:latin typeface="Times New Roman" panose="02020603050405020304" pitchFamily="18" charset="0"/>
                <a:cs typeface="Times New Roman" panose="02020603050405020304" pitchFamily="18" charset="0"/>
              </a:rPr>
              <a:t> </a:t>
            </a:r>
            <a:r>
              <a:rPr lang="de-DE" sz="1200" kern="0" dirty="0" smtClean="0">
                <a:solidFill>
                  <a:srgbClr val="3C230A"/>
                </a:solidFill>
                <a:latin typeface="Times New Roman" panose="02020603050405020304" pitchFamily="18" charset="0"/>
                <a:cs typeface="Times New Roman" panose="02020603050405020304" pitchFamily="18" charset="0"/>
              </a:rPr>
              <a:t>US </a:t>
            </a:r>
            <a:r>
              <a:rPr lang="en-US" sz="1200" kern="0" dirty="0" smtClean="0">
                <a:solidFill>
                  <a:srgbClr val="3C230A"/>
                </a:solidFill>
                <a:latin typeface="Times New Roman" panose="02020603050405020304" pitchFamily="18" charset="0"/>
                <a:cs typeface="Times New Roman" panose="02020603050405020304" pitchFamily="18" charset="0"/>
              </a:rPr>
              <a:t>– Shrimp (1998 </a:t>
            </a:r>
            <a:r>
              <a:rPr lang="ru-RU" sz="1200" kern="0" dirty="0" smtClean="0">
                <a:solidFill>
                  <a:srgbClr val="3C230A"/>
                </a:solidFill>
                <a:latin typeface="Times New Roman" panose="02020603050405020304" pitchFamily="18" charset="0"/>
                <a:cs typeface="Times New Roman" panose="02020603050405020304" pitchFamily="18" charset="0"/>
              </a:rPr>
              <a:t>г.): 3 элемента: 1) результат меры – дискриминация; 2) дискриминация должна быть произвольной или неоправданной по своей природе; 3) дискриминация между странами с одинаковыми условиями: «</a:t>
            </a:r>
            <a:r>
              <a:rPr lang="ru-RU" sz="1200" dirty="0" smtClean="0">
                <a:latin typeface="Times New Roman" panose="02020603050405020304" pitchFamily="18" charset="0"/>
                <a:cs typeface="Times New Roman" panose="02020603050405020304" pitchFamily="18" charset="0"/>
              </a:rPr>
              <a:t>Вполне допустимо, чтобы правительство, принимая и реализуя внутреннюю политику, приняло единый стандарт, применимый ко всем гражданам по всей стране. Однако, в международных торговых отношениях недопустимо, чтобы один Член ВТО применял экономическое эмбарго для того, чтобы, пытаясь достичь той или иной цели политики, </a:t>
            </a:r>
            <a:r>
              <a:rPr lang="ru-RU" sz="1200" i="1" dirty="0" smtClean="0">
                <a:latin typeface="Times New Roman" panose="02020603050405020304" pitchFamily="18" charset="0"/>
                <a:cs typeface="Times New Roman" panose="02020603050405020304" pitchFamily="18" charset="0"/>
              </a:rPr>
              <a:t>требовать</a:t>
            </a:r>
            <a:r>
              <a:rPr lang="ru-RU" sz="1200" dirty="0" smtClean="0">
                <a:latin typeface="Times New Roman" panose="02020603050405020304" pitchFamily="18" charset="0"/>
                <a:cs typeface="Times New Roman" panose="02020603050405020304" pitchFamily="18" charset="0"/>
              </a:rPr>
              <a:t> от других Членов принятия по существу такой же всеобъемлющей программы по регулированию, как и та, которая действует на его территории, </a:t>
            </a:r>
            <a:r>
              <a:rPr lang="ru-RU" sz="1200" i="1" dirty="0" smtClean="0">
                <a:latin typeface="Times New Roman" panose="02020603050405020304" pitchFamily="18" charset="0"/>
                <a:cs typeface="Times New Roman" panose="02020603050405020304" pitchFamily="18" charset="0"/>
              </a:rPr>
              <a:t>без</a:t>
            </a:r>
            <a:r>
              <a:rPr lang="ru-RU" sz="1200" dirty="0" smtClean="0">
                <a:latin typeface="Times New Roman" panose="02020603050405020304" pitchFamily="18" charset="0"/>
                <a:cs typeface="Times New Roman" panose="02020603050405020304" pitchFamily="18" charset="0"/>
              </a:rPr>
              <a:t> учета различных условий, которые могут иметь место на территории соответствующих других Членов. Мы считаем, что дискриминация возникает не только когда страны, где действуют одинаковые условия, рассматриваются различным образом, но и когда применение той или иной меры не позволяет задаться вопросом об уместности данной программы по регулированию в условиях, действующих в соответствующих странах-экспортерах</a:t>
            </a:r>
            <a:r>
              <a:rPr lang="ru-RU" sz="1200" kern="0" dirty="0" smtClean="0">
                <a:solidFill>
                  <a:srgbClr val="3C230A"/>
                </a:solidFill>
                <a:latin typeface="Times New Roman" panose="02020603050405020304" pitchFamily="18" charset="0"/>
                <a:cs typeface="Times New Roman" panose="02020603050405020304" pitchFamily="18" charset="0"/>
              </a:rPr>
              <a:t>»;</a:t>
            </a:r>
          </a:p>
          <a:p>
            <a:r>
              <a:rPr lang="de-DE" sz="1200" kern="0" dirty="0">
                <a:solidFill>
                  <a:srgbClr val="3C230A"/>
                </a:solidFill>
                <a:latin typeface="Times New Roman" panose="02020603050405020304" pitchFamily="18" charset="0"/>
                <a:cs typeface="Times New Roman" panose="02020603050405020304" pitchFamily="18" charset="0"/>
              </a:rPr>
              <a:t>US </a:t>
            </a:r>
            <a:r>
              <a:rPr lang="en-US" sz="1200" kern="0" dirty="0">
                <a:solidFill>
                  <a:srgbClr val="3C230A"/>
                </a:solidFill>
                <a:latin typeface="Times New Roman" panose="02020603050405020304" pitchFamily="18" charset="0"/>
                <a:cs typeface="Times New Roman" panose="02020603050405020304" pitchFamily="18" charset="0"/>
              </a:rPr>
              <a:t>– Shrimp (1998 </a:t>
            </a:r>
            <a:r>
              <a:rPr lang="ru-RU" sz="1200" kern="0" dirty="0">
                <a:solidFill>
                  <a:srgbClr val="3C230A"/>
                </a:solidFill>
                <a:latin typeface="Times New Roman" panose="02020603050405020304" pitchFamily="18" charset="0"/>
                <a:cs typeface="Times New Roman" panose="02020603050405020304" pitchFamily="18" charset="0"/>
              </a:rPr>
              <a:t>г.): применение рассматриваемой меры </a:t>
            </a:r>
            <a:r>
              <a:rPr lang="ru-RU" sz="1200" kern="0" dirty="0" smtClean="0">
                <a:solidFill>
                  <a:srgbClr val="3C230A"/>
                </a:solidFill>
                <a:latin typeface="Times New Roman" panose="02020603050405020304" pitchFamily="18" charset="0"/>
                <a:cs typeface="Times New Roman" panose="02020603050405020304" pitchFamily="18" charset="0"/>
              </a:rPr>
              <a:t>– </a:t>
            </a:r>
            <a:r>
              <a:rPr lang="ru-RU" sz="1200" kern="0" dirty="0">
                <a:solidFill>
                  <a:srgbClr val="3C230A"/>
                </a:solidFill>
                <a:latin typeface="Times New Roman" panose="02020603050405020304" pitchFamily="18" charset="0"/>
                <a:cs typeface="Times New Roman" panose="02020603050405020304" pitchFamily="18" charset="0"/>
              </a:rPr>
              <a:t>«произвольная дискриминация</a:t>
            </a:r>
            <a:r>
              <a:rPr lang="ru-RU" sz="1200" kern="0" dirty="0" smtClean="0">
                <a:solidFill>
                  <a:srgbClr val="3C230A"/>
                </a:solidFill>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При </a:t>
            </a:r>
            <a:r>
              <a:rPr lang="ru-RU" sz="1200" dirty="0">
                <a:latin typeface="Times New Roman" panose="02020603050405020304" pitchFamily="18" charset="0"/>
                <a:cs typeface="Times New Roman" panose="02020603050405020304" pitchFamily="18" charset="0"/>
              </a:rPr>
              <a:t>применении раздела 609 накладывается единое, жесткое и несгибаемое требование, согласно которому страны, подающие заявку на сертификацию, </a:t>
            </a:r>
            <a:r>
              <a:rPr lang="en-GB" sz="1200" dirty="0">
                <a:latin typeface="Times New Roman" panose="02020603050405020304" pitchFamily="18" charset="0"/>
                <a:cs typeface="Times New Roman" panose="02020603050405020304" pitchFamily="18" charset="0"/>
              </a:rPr>
              <a:t>&lt;</a:t>
            </a:r>
            <a:r>
              <a:rPr lang="ru-RU" sz="1200" dirty="0" smtClean="0">
                <a:latin typeface="Times New Roman" panose="02020603050405020304" pitchFamily="18" charset="0"/>
                <a:cs typeface="Times New Roman" panose="02020603050405020304" pitchFamily="18" charset="0"/>
              </a:rPr>
              <a:t>…</a:t>
            </a:r>
            <a:r>
              <a:rPr lang="en-GB" sz="1200" dirty="0" smtClean="0">
                <a:latin typeface="Times New Roman" panose="02020603050405020304" pitchFamily="18" charset="0"/>
                <a:cs typeface="Times New Roman" panose="02020603050405020304" pitchFamily="18" charset="0"/>
              </a:rPr>
              <a:t>&gt;</a:t>
            </a:r>
            <a:r>
              <a:rPr lang="ru-RU" sz="1200" dirty="0" smtClean="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должны принять всеобъемлющую программу по регулированию, по существу такую же, как и принятая в США, без </a:t>
            </a:r>
            <a:r>
              <a:rPr lang="ru-RU" sz="1200" dirty="0" smtClean="0">
                <a:latin typeface="Times New Roman" panose="02020603050405020304" pitchFamily="18" charset="0"/>
                <a:cs typeface="Times New Roman" panose="02020603050405020304" pitchFamily="18" charset="0"/>
              </a:rPr>
              <a:t>постановки </a:t>
            </a:r>
            <a:r>
              <a:rPr lang="ru-RU" sz="1200" dirty="0">
                <a:latin typeface="Times New Roman" panose="02020603050405020304" pitchFamily="18" charset="0"/>
                <a:cs typeface="Times New Roman" panose="02020603050405020304" pitchFamily="18" charset="0"/>
              </a:rPr>
              <a:t>вопроса об уместности такой программы в условиях, действующих в странах-экспортерах. Кроме того, отсутствует или имеется мало гибкости при вынесении официальными лицами заключения о сертификации в соответствии с этими положениями. По нашему мнению, такая жесткость и отсутствие гибкости также являются «необоснованной дискриминацией» в понимании вводных </a:t>
            </a:r>
            <a:r>
              <a:rPr lang="ru-RU" sz="1200" dirty="0" smtClean="0">
                <a:latin typeface="Times New Roman" panose="02020603050405020304" pitchFamily="18" charset="0"/>
                <a:cs typeface="Times New Roman" panose="02020603050405020304" pitchFamily="18" charset="0"/>
              </a:rPr>
              <a:t>положений</a:t>
            </a:r>
            <a:r>
              <a:rPr lang="ru-RU" sz="1200" kern="0" dirty="0" smtClean="0">
                <a:solidFill>
                  <a:srgbClr val="3C230A"/>
                </a:solidFill>
                <a:latin typeface="Times New Roman" panose="02020603050405020304" pitchFamily="18" charset="0"/>
                <a:cs typeface="Times New Roman" panose="02020603050405020304" pitchFamily="18" charset="0"/>
              </a:rPr>
              <a:t>»</a:t>
            </a:r>
            <a:r>
              <a:rPr lang="ru-RU" sz="1200" kern="0" dirty="0">
                <a:solidFill>
                  <a:srgbClr val="3C230A"/>
                </a:solidFill>
                <a:latin typeface="Times New Roman" panose="02020603050405020304" pitchFamily="18" charset="0"/>
                <a:cs typeface="Times New Roman" panose="02020603050405020304" pitchFamily="18" charset="0"/>
              </a:rPr>
              <a:t>;</a:t>
            </a:r>
            <a:endParaRPr lang="ru-RU" sz="1200" kern="0" dirty="0" smtClean="0">
              <a:solidFill>
                <a:srgbClr val="3C230A"/>
              </a:solidFill>
              <a:latin typeface="Times New Roman" panose="02020603050405020304" pitchFamily="18" charset="0"/>
              <a:cs typeface="Times New Roman" panose="02020603050405020304" pitchFamily="18" charset="0"/>
            </a:endParaRP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Во исполнение рекомендаций ОРС ВТО США изменили свое законодательство. Малайзия оспаривала эти изменения (по ст. 21.5 </a:t>
            </a:r>
            <a:r>
              <a:rPr lang="ru-RU" sz="1200" kern="0" dirty="0" err="1" smtClean="0">
                <a:solidFill>
                  <a:srgbClr val="3C230A"/>
                </a:solidFill>
                <a:latin typeface="Times New Roman" panose="02020603050405020304" pitchFamily="18" charset="0"/>
                <a:cs typeface="Times New Roman" panose="02020603050405020304" pitchFamily="18" charset="0"/>
              </a:rPr>
              <a:t>ДРС</a:t>
            </a:r>
            <a:r>
              <a:rPr lang="ru-RU" sz="1200" kern="0" dirty="0" smtClean="0">
                <a:solidFill>
                  <a:srgbClr val="3C230A"/>
                </a:solidFill>
                <a:latin typeface="Times New Roman" panose="02020603050405020304" pitchFamily="18" charset="0"/>
                <a:cs typeface="Times New Roman" panose="02020603050405020304" pitchFamily="18" charset="0"/>
              </a:rPr>
              <a:t>). Однако группа по рассмотрению соответствия пришла к выводу, что новая мера США оправдана по ст. ХХ и поэтому соответствует праву ВТО;</a:t>
            </a: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Резюме: применение временно оправданной меры будет считаться «произвольной или неоправданной дискриминацией», если объяснение этой дискриминации, возникающей при применении такой меры, не доказывает связи с целью этой меры или даже противоречит этой цели. Вопрос, является ли дискриминация произвольной или неоправданной, зависит от причины или объяснения (англ.: </a:t>
            </a:r>
            <a:r>
              <a:rPr lang="de-DE" sz="1200" kern="0" dirty="0" smtClean="0">
                <a:solidFill>
                  <a:srgbClr val="3C230A"/>
                </a:solidFill>
                <a:latin typeface="Times New Roman" panose="02020603050405020304" pitchFamily="18" charset="0"/>
                <a:cs typeface="Times New Roman" panose="02020603050405020304" pitchFamily="18" charset="0"/>
              </a:rPr>
              <a:t>rationale</a:t>
            </a:r>
            <a:r>
              <a:rPr lang="ru-RU" sz="1200" kern="0" dirty="0" smtClean="0">
                <a:solidFill>
                  <a:srgbClr val="3C230A"/>
                </a:solidFill>
                <a:latin typeface="Times New Roman" panose="02020603050405020304" pitchFamily="18" charset="0"/>
                <a:cs typeface="Times New Roman" panose="02020603050405020304" pitchFamily="18" charset="0"/>
              </a:rPr>
              <a:t>) дискриминации, а не от воздействия дискриминации (</a:t>
            </a:r>
            <a:r>
              <a:rPr lang="de-DE" sz="1200" kern="0" dirty="0" err="1" smtClean="0">
                <a:solidFill>
                  <a:srgbClr val="3C230A"/>
                </a:solidFill>
                <a:latin typeface="Times New Roman" panose="02020603050405020304" pitchFamily="18" charset="0"/>
                <a:cs typeface="Times New Roman" panose="02020603050405020304" pitchFamily="18" charset="0"/>
              </a:rPr>
              <a:t>Brazil</a:t>
            </a:r>
            <a:r>
              <a:rPr lang="de-DE" sz="1200" kern="0" dirty="0" smtClean="0">
                <a:solidFill>
                  <a:srgbClr val="3C230A"/>
                </a:solidFill>
                <a:latin typeface="Times New Roman" panose="02020603050405020304" pitchFamily="18" charset="0"/>
                <a:cs typeface="Times New Roman" panose="02020603050405020304" pitchFamily="18" charset="0"/>
              </a:rPr>
              <a:t> – </a:t>
            </a:r>
            <a:r>
              <a:rPr lang="de-DE" sz="1200" kern="0" dirty="0" err="1" smtClean="0">
                <a:solidFill>
                  <a:srgbClr val="3C230A"/>
                </a:solidFill>
                <a:latin typeface="Times New Roman" panose="02020603050405020304" pitchFamily="18" charset="0"/>
                <a:cs typeface="Times New Roman" panose="02020603050405020304" pitchFamily="18" charset="0"/>
              </a:rPr>
              <a:t>Retreaded</a:t>
            </a:r>
            <a:r>
              <a:rPr lang="de-DE" sz="1200" kern="0" dirty="0" smtClean="0">
                <a:solidFill>
                  <a:srgbClr val="3C230A"/>
                </a:solidFill>
                <a:latin typeface="Times New Roman" panose="02020603050405020304" pitchFamily="18" charset="0"/>
                <a:cs typeface="Times New Roman" panose="02020603050405020304" pitchFamily="18" charset="0"/>
              </a:rPr>
              <a:t> </a:t>
            </a:r>
            <a:r>
              <a:rPr lang="de-DE" sz="1200" kern="0" dirty="0" err="1" smtClean="0">
                <a:solidFill>
                  <a:srgbClr val="3C230A"/>
                </a:solidFill>
                <a:latin typeface="Times New Roman" panose="02020603050405020304" pitchFamily="18" charset="0"/>
                <a:cs typeface="Times New Roman" panose="02020603050405020304" pitchFamily="18" charset="0"/>
              </a:rPr>
              <a:t>Tyres</a:t>
            </a:r>
            <a:r>
              <a:rPr lang="de-DE" sz="1200" kern="0" dirty="0" smtClean="0">
                <a:solidFill>
                  <a:srgbClr val="3C230A"/>
                </a:solidFill>
                <a:latin typeface="Times New Roman" panose="02020603050405020304" pitchFamily="18" charset="0"/>
                <a:cs typeface="Times New Roman" panose="02020603050405020304" pitchFamily="18" charset="0"/>
              </a:rPr>
              <a:t> (2007</a:t>
            </a:r>
            <a:r>
              <a:rPr lang="ru-RU" sz="1200" kern="0" dirty="0" smtClean="0">
                <a:solidFill>
                  <a:srgbClr val="3C230A"/>
                </a:solidFill>
                <a:latin typeface="Times New Roman" panose="02020603050405020304" pitchFamily="18" charset="0"/>
                <a:cs typeface="Times New Roman" panose="02020603050405020304" pitchFamily="18" charset="0"/>
              </a:rPr>
              <a:t> г.</a:t>
            </a:r>
            <a:r>
              <a:rPr lang="de-DE" sz="1200" kern="0" dirty="0" smtClean="0">
                <a:solidFill>
                  <a:srgbClr val="3C230A"/>
                </a:solidFill>
                <a:latin typeface="Times New Roman" panose="02020603050405020304" pitchFamily="18" charset="0"/>
                <a:cs typeface="Times New Roman" panose="02020603050405020304" pitchFamily="18" charset="0"/>
              </a:rPr>
              <a:t>)</a:t>
            </a:r>
            <a:r>
              <a:rPr lang="ru-RU" sz="1200" kern="0" dirty="0" smtClean="0">
                <a:solidFill>
                  <a:srgbClr val="3C230A"/>
                </a:solidFill>
                <a:latin typeface="Times New Roman" panose="02020603050405020304" pitchFamily="18" charset="0"/>
                <a:cs typeface="Times New Roman" panose="02020603050405020304" pitchFamily="18" charset="0"/>
              </a:rPr>
              <a:t>), как сочла </a:t>
            </a:r>
            <a:r>
              <a:rPr lang="ru-RU" sz="1200" kern="0" dirty="0" err="1" smtClean="0">
                <a:solidFill>
                  <a:srgbClr val="3C230A"/>
                </a:solidFill>
                <a:latin typeface="Times New Roman" panose="02020603050405020304" pitchFamily="18" charset="0"/>
                <a:cs typeface="Times New Roman" panose="02020603050405020304" pitchFamily="18" charset="0"/>
              </a:rPr>
              <a:t>ТГ</a:t>
            </a:r>
            <a:r>
              <a:rPr lang="ru-RU" sz="1200" kern="0" dirty="0" smtClean="0">
                <a:solidFill>
                  <a:srgbClr val="3C230A"/>
                </a:solidFill>
                <a:latin typeface="Times New Roman" panose="02020603050405020304" pitchFamily="18" charset="0"/>
                <a:cs typeface="Times New Roman" panose="02020603050405020304" pitchFamily="18" charset="0"/>
              </a:rPr>
              <a:t>. Объяснение дискриминации следует оценивать в свете вклада дискриминации в достижение законной цели, которая считается временным оправданием для введения рассматриваемой меры.</a:t>
            </a:r>
            <a:endParaRPr lang="ru-RU" sz="1200" kern="0" dirty="0">
              <a:solidFill>
                <a:srgbClr val="3C230A"/>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19</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874721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1"/>
            <a:ext cx="8229600" cy="1143000"/>
          </a:xfrm>
        </p:spPr>
        <p:txBody>
          <a:bodyPr>
            <a:normAutofit/>
          </a:bodyPr>
          <a:lstStyle/>
          <a:p>
            <a:pPr algn="l"/>
            <a:r>
              <a:rPr lang="ru-RU" sz="3200" b="1" kern="0" dirty="0">
                <a:solidFill>
                  <a:srgbClr val="00A3DF"/>
                </a:solidFill>
                <a:latin typeface="Times New Roman"/>
              </a:rPr>
              <a:t>Содержание</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57200" y="1219200"/>
            <a:ext cx="8229600" cy="5181600"/>
          </a:xfrm>
        </p:spPr>
        <p:txBody>
          <a:bodyPr vert="horz" lIns="91440" tIns="45720" rIns="91440" bIns="45720" rtlCol="0">
            <a:normAutofit/>
          </a:bodyPr>
          <a:lstStyle/>
          <a:p>
            <a:pPr algn="just" defTabSz="457200">
              <a:buFont typeface="+mj-lt"/>
              <a:buAutoNum type="arabicPeriod"/>
            </a:pPr>
            <a:r>
              <a:rPr lang="ru-RU" sz="1800" kern="0" dirty="0" smtClean="0">
                <a:solidFill>
                  <a:srgbClr val="3C230A"/>
                </a:solidFill>
                <a:latin typeface="Times New Roman"/>
              </a:rPr>
              <a:t>Введение</a:t>
            </a:r>
          </a:p>
          <a:p>
            <a:pPr algn="just" defTabSz="457200">
              <a:buFont typeface="+mj-lt"/>
              <a:buAutoNum type="arabicPeriod"/>
            </a:pPr>
            <a:r>
              <a:rPr lang="ru-RU" sz="1800" kern="0" dirty="0" smtClean="0">
                <a:solidFill>
                  <a:srgbClr val="3C230A"/>
                </a:solidFill>
                <a:latin typeface="Times New Roman"/>
              </a:rPr>
              <a:t>Общие исключения по ГАТТ-1994</a:t>
            </a:r>
          </a:p>
          <a:p>
            <a:pPr algn="just" defTabSz="457200">
              <a:buFont typeface="+mj-lt"/>
              <a:buAutoNum type="arabicPeriod"/>
            </a:pPr>
            <a:r>
              <a:rPr lang="ru-RU" sz="1800" kern="0" dirty="0" smtClean="0">
                <a:solidFill>
                  <a:srgbClr val="3C230A"/>
                </a:solidFill>
                <a:latin typeface="Times New Roman"/>
              </a:rPr>
              <a:t>Общие исключения по </a:t>
            </a:r>
            <a:r>
              <a:rPr lang="ru-RU" sz="1800" kern="0" dirty="0" err="1" smtClean="0">
                <a:solidFill>
                  <a:srgbClr val="3C230A"/>
                </a:solidFill>
                <a:latin typeface="Times New Roman"/>
              </a:rPr>
              <a:t>ГАТС</a:t>
            </a:r>
            <a:endParaRPr lang="ru-RU" sz="1800" kern="0" dirty="0" smtClean="0">
              <a:solidFill>
                <a:srgbClr val="3C230A"/>
              </a:solidFill>
              <a:latin typeface="Times New Roman"/>
            </a:endParaRPr>
          </a:p>
          <a:p>
            <a:pPr algn="just" defTabSz="457200">
              <a:buFont typeface="+mj-lt"/>
              <a:buAutoNum type="arabicPeriod"/>
            </a:pPr>
            <a:r>
              <a:rPr lang="ru-RU" sz="1800" kern="0" dirty="0">
                <a:solidFill>
                  <a:srgbClr val="3C230A"/>
                </a:solidFill>
                <a:latin typeface="Times New Roman"/>
              </a:rPr>
              <a:t>И</a:t>
            </a:r>
            <a:r>
              <a:rPr lang="ru-RU" sz="1800" kern="0" dirty="0" smtClean="0">
                <a:solidFill>
                  <a:srgbClr val="3C230A"/>
                </a:solidFill>
                <a:latin typeface="Times New Roman"/>
              </a:rPr>
              <a:t>сключения по соображениям безопасности по ГАТТ-1994 и по ГАТС</a:t>
            </a:r>
          </a:p>
        </p:txBody>
      </p:sp>
      <p:pic>
        <p:nvPicPr>
          <p:cNvPr id="5"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a:spLocks noGrp="1"/>
          </p:cNvSpPr>
          <p:nvPr>
            <p:ph type="sldNum" sz="quarter" idx="12"/>
          </p:nvPr>
        </p:nvSpPr>
        <p:spPr/>
        <p:txBody>
          <a:bodyPr/>
          <a:lstStyle/>
          <a:p>
            <a:fld id="{D6B5C6E0-1DA3-4D5F-BBB9-FE86C9799D92}" type="slidenum">
              <a:rPr lang="en-US" smtClean="0">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2688879748"/>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960" y="-76200"/>
            <a:ext cx="8839200" cy="1143000"/>
          </a:xfrm>
        </p:spPr>
        <p:txBody>
          <a:bodyPr vert="horz" lIns="91440" tIns="45720" rIns="91440" bIns="45720" rtlCol="0" anchor="ctr">
            <a:noAutofit/>
          </a:bodyPr>
          <a:lstStyle/>
          <a:p>
            <a:pPr algn="l"/>
            <a:r>
              <a:rPr lang="ru-RU" sz="3200" b="1" kern="0" dirty="0" smtClean="0">
                <a:solidFill>
                  <a:srgbClr val="00A3DF"/>
                </a:solidFill>
                <a:latin typeface="Times New Roman"/>
              </a:rPr>
              <a:t>Скрытое ограничение международной торговли</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76211" y="972343"/>
            <a:ext cx="8510589" cy="5504657"/>
          </a:xfrm>
        </p:spPr>
        <p:txBody>
          <a:bodyPr vert="horz" lIns="91440" tIns="45720" rIns="91440" bIns="45720" rtlCol="0">
            <a:noAutofit/>
          </a:bodyPr>
          <a:lstStyle/>
          <a:p>
            <a:pPr algn="just" defTabSz="457200">
              <a:buFont typeface="Arial"/>
              <a:buChar char="•"/>
            </a:pPr>
            <a:r>
              <a:rPr lang="de-DE" sz="1400" kern="0" dirty="0">
                <a:solidFill>
                  <a:srgbClr val="000000"/>
                </a:solidFill>
                <a:latin typeface="Times New Roman" panose="02020603050405020304" pitchFamily="18" charset="0"/>
                <a:cs typeface="Times New Roman" panose="02020603050405020304" pitchFamily="18" charset="0"/>
              </a:rPr>
              <a:t>US </a:t>
            </a:r>
            <a:r>
              <a:rPr lang="en-US" sz="1400" kern="0" dirty="0">
                <a:solidFill>
                  <a:srgbClr val="000000"/>
                </a:solidFill>
                <a:latin typeface="Times New Roman" panose="02020603050405020304" pitchFamily="18" charset="0"/>
                <a:cs typeface="Times New Roman" panose="02020603050405020304" pitchFamily="18" charset="0"/>
              </a:rPr>
              <a:t>– Gasoline (1996 </a:t>
            </a:r>
            <a:r>
              <a:rPr lang="ru-RU" sz="1400" kern="0" dirty="0">
                <a:solidFill>
                  <a:srgbClr val="000000"/>
                </a:solidFill>
                <a:latin typeface="Times New Roman" panose="02020603050405020304" pitchFamily="18" charset="0"/>
                <a:cs typeface="Times New Roman" panose="02020603050405020304" pitchFamily="18" charset="0"/>
              </a:rPr>
              <a:t>г</a:t>
            </a:r>
            <a:r>
              <a:rPr lang="ru-RU" sz="1400" kern="0" dirty="0" smtClean="0">
                <a:solidFill>
                  <a:srgbClr val="000000"/>
                </a:solidFill>
                <a:latin typeface="Times New Roman" panose="02020603050405020304" pitchFamily="18" charset="0"/>
                <a:cs typeface="Times New Roman" panose="02020603050405020304" pitchFamily="18" charset="0"/>
              </a:rPr>
              <a:t>.): «</a:t>
            </a:r>
            <a:r>
              <a:rPr lang="ru-RU" sz="1400" dirty="0" smtClean="0">
                <a:solidFill>
                  <a:srgbClr val="000000"/>
                </a:solidFill>
                <a:latin typeface="Times New Roman" panose="02020603050405020304" pitchFamily="18" charset="0"/>
                <a:cs typeface="Times New Roman" panose="02020603050405020304" pitchFamily="18" charset="0"/>
              </a:rPr>
              <a:t>«Произвольная дискриминация</a:t>
            </a:r>
            <a:r>
              <a:rPr lang="ru-RU" sz="1400" dirty="0">
                <a:solidFill>
                  <a:srgbClr val="000000"/>
                </a:solidFill>
                <a:latin typeface="Times New Roman" panose="02020603050405020304" pitchFamily="18" charset="0"/>
                <a:cs typeface="Times New Roman" panose="02020603050405020304" pitchFamily="18" charset="0"/>
              </a:rPr>
              <a:t>», </a:t>
            </a:r>
            <a:r>
              <a:rPr lang="ru-RU" sz="1400" dirty="0" smtClean="0">
                <a:solidFill>
                  <a:srgbClr val="000000"/>
                </a:solidFill>
                <a:latin typeface="Times New Roman" panose="02020603050405020304" pitchFamily="18" charset="0"/>
                <a:cs typeface="Times New Roman" panose="02020603050405020304" pitchFamily="18" charset="0"/>
              </a:rPr>
              <a:t>«неоправданная дискриминация</a:t>
            </a:r>
            <a:r>
              <a:rPr lang="ru-RU" sz="1400" dirty="0">
                <a:solidFill>
                  <a:srgbClr val="000000"/>
                </a:solidFill>
                <a:latin typeface="Times New Roman" panose="02020603050405020304" pitchFamily="18" charset="0"/>
                <a:cs typeface="Times New Roman" panose="02020603050405020304" pitchFamily="18" charset="0"/>
              </a:rPr>
              <a:t>» и «скрытое ограничение» в международной торговле могут, соответственно, рассматриваться в одном ряду – эти понятия придают значение одно другому. Для нас очевидно, что «скрытое ограничение» включает в себя скрытую </a:t>
            </a:r>
            <a:r>
              <a:rPr lang="ru-RU" sz="1400" i="1" dirty="0">
                <a:solidFill>
                  <a:srgbClr val="000000"/>
                </a:solidFill>
                <a:latin typeface="Times New Roman" panose="02020603050405020304" pitchFamily="18" charset="0"/>
                <a:cs typeface="Times New Roman" panose="02020603050405020304" pitchFamily="18" charset="0"/>
              </a:rPr>
              <a:t>дискриминацию</a:t>
            </a:r>
            <a:r>
              <a:rPr lang="ru-RU" sz="1400" dirty="0">
                <a:solidFill>
                  <a:srgbClr val="000000"/>
                </a:solidFill>
                <a:latin typeface="Times New Roman" panose="02020603050405020304" pitchFamily="18" charset="0"/>
                <a:cs typeface="Times New Roman" panose="02020603050405020304" pitchFamily="18" charset="0"/>
              </a:rPr>
              <a:t> в международной торговле. Также очевидно, что в международной торговле понятие «скрытое ограничение» </a:t>
            </a:r>
            <a:r>
              <a:rPr lang="ru-RU" sz="1400" i="1" dirty="0">
                <a:solidFill>
                  <a:srgbClr val="000000"/>
                </a:solidFill>
                <a:latin typeface="Times New Roman" panose="02020603050405020304" pitchFamily="18" charset="0"/>
                <a:cs typeface="Times New Roman" panose="02020603050405020304" pitchFamily="18" charset="0"/>
              </a:rPr>
              <a:t>не</a:t>
            </a:r>
            <a:r>
              <a:rPr lang="ru-RU" sz="1400" dirty="0">
                <a:solidFill>
                  <a:srgbClr val="000000"/>
                </a:solidFill>
                <a:latin typeface="Times New Roman" panose="02020603050405020304" pitchFamily="18" charset="0"/>
                <a:cs typeface="Times New Roman" panose="02020603050405020304" pitchFamily="18" charset="0"/>
              </a:rPr>
              <a:t> исчерпывается </a:t>
            </a:r>
            <a:r>
              <a:rPr lang="ru-RU" sz="1400" i="1" dirty="0">
                <a:solidFill>
                  <a:srgbClr val="000000"/>
                </a:solidFill>
                <a:latin typeface="Times New Roman" panose="02020603050405020304" pitchFamily="18" charset="0"/>
                <a:cs typeface="Times New Roman" panose="02020603050405020304" pitchFamily="18" charset="0"/>
              </a:rPr>
              <a:t>тайным или необъявленным</a:t>
            </a:r>
            <a:r>
              <a:rPr lang="ru-RU" sz="1400" dirty="0">
                <a:solidFill>
                  <a:srgbClr val="000000"/>
                </a:solidFill>
                <a:latin typeface="Times New Roman" panose="02020603050405020304" pitchFamily="18" charset="0"/>
                <a:cs typeface="Times New Roman" panose="02020603050405020304" pitchFamily="18" charset="0"/>
              </a:rPr>
              <a:t> ограничением или дискриминацией. Полагаем, что «скрытое ограничение», независимо от остального охвата данного понятия, может быть надлежащим образом истолковано как содержащее ограничения, являющиеся необоснованной или несправедливой дискриминацией в международной торговле, под прикрытием меры, формально подпадающей под условия исключения, предусмотренного статьей </a:t>
            </a:r>
            <a:r>
              <a:rPr lang="ru-RU" sz="1400" dirty="0" smtClean="0">
                <a:solidFill>
                  <a:srgbClr val="000000"/>
                </a:solidFill>
                <a:latin typeface="Times New Roman" panose="02020603050405020304" pitchFamily="18" charset="0"/>
                <a:cs typeface="Times New Roman" panose="02020603050405020304" pitchFamily="18" charset="0"/>
              </a:rPr>
              <a:t>XX</a:t>
            </a:r>
            <a:r>
              <a:rPr lang="ru-RU" sz="1400" kern="0" dirty="0" smtClean="0">
                <a:solidFill>
                  <a:srgbClr val="000000"/>
                </a:solidFill>
                <a:latin typeface="Times New Roman" panose="02020603050405020304" pitchFamily="18" charset="0"/>
                <a:cs typeface="Times New Roman" panose="02020603050405020304" pitchFamily="18" charset="0"/>
              </a:rPr>
              <a:t>»</a:t>
            </a:r>
            <a:r>
              <a:rPr lang="ru-RU" sz="1400" kern="0" dirty="0">
                <a:solidFill>
                  <a:srgbClr val="000000"/>
                </a:solidFill>
                <a:latin typeface="Times New Roman" panose="02020603050405020304" pitchFamily="18" charset="0"/>
                <a:cs typeface="Times New Roman" panose="02020603050405020304" pitchFamily="18" charset="0"/>
              </a:rPr>
              <a:t>;</a:t>
            </a:r>
            <a:endParaRPr lang="ru-RU" sz="1400" kern="0" dirty="0" smtClean="0">
              <a:solidFill>
                <a:srgbClr val="000000"/>
              </a:solidFill>
              <a:latin typeface="Times New Roman" panose="02020603050405020304" pitchFamily="18" charset="0"/>
              <a:cs typeface="Times New Roman" panose="02020603050405020304" pitchFamily="18" charset="0"/>
            </a:endParaRPr>
          </a:p>
          <a:p>
            <a:pPr algn="just" defTabSz="457200">
              <a:buFont typeface="Arial"/>
              <a:buChar char="•"/>
            </a:pPr>
            <a:r>
              <a:rPr lang="de-DE" sz="1400" kern="0" dirty="0">
                <a:solidFill>
                  <a:srgbClr val="000000"/>
                </a:solidFill>
                <a:latin typeface="Times New Roman" panose="02020603050405020304" pitchFamily="18" charset="0"/>
                <a:cs typeface="Times New Roman" panose="02020603050405020304" pitchFamily="18" charset="0"/>
              </a:rPr>
              <a:t>US </a:t>
            </a:r>
            <a:r>
              <a:rPr lang="en-US" sz="1400" kern="0" dirty="0">
                <a:solidFill>
                  <a:srgbClr val="000000"/>
                </a:solidFill>
                <a:latin typeface="Times New Roman" panose="02020603050405020304" pitchFamily="18" charset="0"/>
                <a:cs typeface="Times New Roman" panose="02020603050405020304" pitchFamily="18" charset="0"/>
              </a:rPr>
              <a:t>– Gasoline (1996 </a:t>
            </a:r>
            <a:r>
              <a:rPr lang="ru-RU" sz="1400" kern="0" dirty="0">
                <a:solidFill>
                  <a:srgbClr val="000000"/>
                </a:solidFill>
                <a:latin typeface="Times New Roman" panose="02020603050405020304" pitchFamily="18" charset="0"/>
                <a:cs typeface="Times New Roman" panose="02020603050405020304" pitchFamily="18" charset="0"/>
              </a:rPr>
              <a:t>г</a:t>
            </a:r>
            <a:r>
              <a:rPr lang="ru-RU" sz="1400" kern="0" dirty="0" smtClean="0">
                <a:solidFill>
                  <a:srgbClr val="000000"/>
                </a:solidFill>
                <a:latin typeface="Times New Roman" panose="02020603050405020304" pitchFamily="18" charset="0"/>
                <a:cs typeface="Times New Roman" panose="02020603050405020304" pitchFamily="18" charset="0"/>
              </a:rPr>
              <a:t>.): «</a:t>
            </a:r>
            <a:r>
              <a:rPr lang="ru-RU" sz="1400" dirty="0" smtClean="0">
                <a:solidFill>
                  <a:srgbClr val="000000"/>
                </a:solidFill>
                <a:latin typeface="Times New Roman" panose="02020603050405020304" pitchFamily="18" charset="0"/>
                <a:cs typeface="Times New Roman" panose="02020603050405020304" pitchFamily="18" charset="0"/>
              </a:rPr>
              <a:t>Соображения</a:t>
            </a:r>
            <a:r>
              <a:rPr lang="ru-RU" sz="1400" dirty="0">
                <a:solidFill>
                  <a:srgbClr val="000000"/>
                </a:solidFill>
                <a:latin typeface="Times New Roman" panose="02020603050405020304" pitchFamily="18" charset="0"/>
                <a:cs typeface="Times New Roman" panose="02020603050405020304" pitchFamily="18" charset="0"/>
              </a:rPr>
              <a:t>, которые должны учитываться при принятии решения о том, является ли применение той или иной меры «необоснованной или несправедливой дискриминацией», также могут учитываться и при определении наличия «скрытого ограничения» в международной торговле. Основополагающий тезис можно найти в поставленных целях и задачах избежать злоупотребления и незаконного использования предусмотренных статьей XX исключений из материальных </a:t>
            </a:r>
            <a:r>
              <a:rPr lang="ru-RU" sz="1400" dirty="0" smtClean="0">
                <a:solidFill>
                  <a:srgbClr val="000000"/>
                </a:solidFill>
                <a:latin typeface="Times New Roman" panose="02020603050405020304" pitchFamily="18" charset="0"/>
                <a:cs typeface="Times New Roman" panose="02020603050405020304" pitchFamily="18" charset="0"/>
              </a:rPr>
              <a:t>положений</a:t>
            </a:r>
            <a:r>
              <a:rPr lang="ru-RU" sz="1400" kern="0" dirty="0" smtClean="0">
                <a:solidFill>
                  <a:srgbClr val="000000"/>
                </a:solidFill>
                <a:latin typeface="Times New Roman" panose="02020603050405020304" pitchFamily="18" charset="0"/>
                <a:cs typeface="Times New Roman" panose="02020603050405020304" pitchFamily="18" charset="0"/>
              </a:rPr>
              <a:t>»</a:t>
            </a:r>
            <a:r>
              <a:rPr lang="ru-RU" sz="1400" kern="0" dirty="0">
                <a:solidFill>
                  <a:srgbClr val="000000"/>
                </a:solidFill>
                <a:latin typeface="Times New Roman" panose="02020603050405020304" pitchFamily="18" charset="0"/>
                <a:cs typeface="Times New Roman" panose="02020603050405020304" pitchFamily="18" charset="0"/>
              </a:rPr>
              <a:t>;</a:t>
            </a:r>
          </a:p>
          <a:p>
            <a:pPr algn="just" defTabSz="457200">
              <a:buFont typeface="Arial"/>
            </a:pPr>
            <a:r>
              <a:rPr lang="de-DE" sz="1400" kern="0" dirty="0" smtClean="0">
                <a:solidFill>
                  <a:srgbClr val="000000"/>
                </a:solidFill>
                <a:latin typeface="Times New Roman" panose="02020603050405020304" pitchFamily="18" charset="0"/>
                <a:cs typeface="Times New Roman" panose="02020603050405020304" pitchFamily="18" charset="0"/>
              </a:rPr>
              <a:t>EC </a:t>
            </a:r>
            <a:r>
              <a:rPr lang="en-US" sz="1400" kern="0" dirty="0" smtClean="0">
                <a:solidFill>
                  <a:srgbClr val="000000"/>
                </a:solidFill>
                <a:latin typeface="Times New Roman" panose="02020603050405020304" pitchFamily="18" charset="0"/>
                <a:cs typeface="Times New Roman" panose="02020603050405020304" pitchFamily="18" charset="0"/>
              </a:rPr>
              <a:t>– Asbestos (2001 </a:t>
            </a:r>
            <a:r>
              <a:rPr lang="ru-RU" sz="1400" kern="0" dirty="0" smtClean="0">
                <a:solidFill>
                  <a:srgbClr val="000000"/>
                </a:solidFill>
                <a:latin typeface="Times New Roman" panose="02020603050405020304" pitchFamily="18" charset="0"/>
                <a:cs typeface="Times New Roman" panose="02020603050405020304" pitchFamily="18" charset="0"/>
              </a:rPr>
              <a:t>г.): «Ограничение, которое формально соответствует требованиям ст. </a:t>
            </a:r>
            <a:r>
              <a:rPr lang="de-DE" sz="1400" kern="0" dirty="0" smtClean="0">
                <a:solidFill>
                  <a:srgbClr val="000000"/>
                </a:solidFill>
                <a:latin typeface="Times New Roman" panose="02020603050405020304" pitchFamily="18" charset="0"/>
                <a:cs typeface="Times New Roman" panose="02020603050405020304" pitchFamily="18" charset="0"/>
              </a:rPr>
              <a:t>XX</a:t>
            </a:r>
            <a:r>
              <a:rPr lang="en-US" sz="1400" kern="0" dirty="0" smtClean="0">
                <a:solidFill>
                  <a:srgbClr val="000000"/>
                </a:solidFill>
                <a:latin typeface="Times New Roman" panose="02020603050405020304" pitchFamily="18" charset="0"/>
                <a:cs typeface="Times New Roman" panose="02020603050405020304" pitchFamily="18" charset="0"/>
              </a:rPr>
              <a:t>(b)</a:t>
            </a:r>
            <a:r>
              <a:rPr lang="ru-RU" sz="1400" kern="0" dirty="0" smtClean="0">
                <a:solidFill>
                  <a:srgbClr val="000000"/>
                </a:solidFill>
                <a:latin typeface="Times New Roman" panose="02020603050405020304" pitchFamily="18" charset="0"/>
                <a:cs typeface="Times New Roman" panose="02020603050405020304" pitchFamily="18" charset="0"/>
              </a:rPr>
              <a:t>, является злоупотреблением, если такое соответствие требованиям на самом деле является лишь средством, чтобы скрыть преследуемую цель – ограничение торговли. Однако, как АО признал в деле Япония – Алкогольные напитки, может оказаться, что цель меры не так уж просто доказать. Тем не менее, мы отмечаем, что в том же деле АО указал, что применение рассматриваемой меры в качестве защиты, как правило, можно установить по тому, как сконструирована эта мера».</a:t>
            </a:r>
          </a:p>
        </p:txBody>
      </p:sp>
      <p:sp>
        <p:nvSpPr>
          <p:cNvPr id="5" name="Slide Number Placeholder 4"/>
          <p:cNvSpPr>
            <a:spLocks noGrp="1"/>
          </p:cNvSpPr>
          <p:nvPr>
            <p:ph type="sldNum" sz="quarter" idx="12"/>
          </p:nvPr>
        </p:nvSpPr>
        <p:spPr/>
        <p:txBody>
          <a:bodyPr/>
          <a:lstStyle/>
          <a:p>
            <a:fld id="{D6B5C6E0-1DA3-4D5F-BBB9-FE86C9799D92}" type="slidenum">
              <a:rPr lang="en-US" smtClean="0"/>
              <a:t>20</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34110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vert="horz" lIns="91440" tIns="45720" rIns="91440" bIns="45720" rtlCol="0" anchor="ctr">
            <a:normAutofit/>
          </a:bodyPr>
          <a:lstStyle/>
          <a:p>
            <a:pPr algn="l"/>
            <a:r>
              <a:rPr lang="ru-RU" sz="3200" b="1" kern="0" dirty="0" smtClean="0">
                <a:solidFill>
                  <a:srgbClr val="00A3DF"/>
                </a:solidFill>
                <a:latin typeface="Times New Roman"/>
              </a:rPr>
              <a:t>Какова свобода действий государств?</a:t>
            </a:r>
            <a:endParaRPr lang="en-US" sz="3200" b="1" kern="0" dirty="0">
              <a:solidFill>
                <a:srgbClr val="00A3DF"/>
              </a:solidFill>
              <a:latin typeface="Times New Roman"/>
            </a:endParaRPr>
          </a:p>
        </p:txBody>
      </p:sp>
      <p:sp>
        <p:nvSpPr>
          <p:cNvPr id="3" name="Content Placeholder 2"/>
          <p:cNvSpPr>
            <a:spLocks noGrp="1"/>
          </p:cNvSpPr>
          <p:nvPr>
            <p:ph idx="1"/>
          </p:nvPr>
        </p:nvSpPr>
        <p:spPr>
          <a:xfrm>
            <a:off x="228600" y="990600"/>
            <a:ext cx="8610600" cy="5410200"/>
          </a:xfrm>
        </p:spPr>
        <p:txBody>
          <a:bodyPr vert="horz" lIns="91440" tIns="45720" rIns="91440" bIns="45720" rtlCol="0">
            <a:normAutofit/>
          </a:bodyPr>
          <a:lstStyle/>
          <a:p>
            <a:pPr algn="just" defTabSz="457200">
              <a:buFont typeface="Arial"/>
            </a:pPr>
            <a:r>
              <a:rPr lang="de-DE" sz="1200" kern="0" dirty="0">
                <a:solidFill>
                  <a:srgbClr val="000000"/>
                </a:solidFill>
                <a:latin typeface="Times New Roman"/>
                <a:cs typeface="Times New Roman"/>
              </a:rPr>
              <a:t>US </a:t>
            </a:r>
            <a:r>
              <a:rPr lang="en-US" sz="1200" kern="0" dirty="0">
                <a:solidFill>
                  <a:srgbClr val="000000"/>
                </a:solidFill>
                <a:latin typeface="Times New Roman"/>
                <a:cs typeface="Times New Roman"/>
              </a:rPr>
              <a:t>– Gasoline (1996 </a:t>
            </a:r>
            <a:r>
              <a:rPr lang="ru-RU" sz="1200" kern="0" dirty="0">
                <a:solidFill>
                  <a:srgbClr val="000000"/>
                </a:solidFill>
                <a:latin typeface="Times New Roman"/>
                <a:cs typeface="Times New Roman"/>
              </a:rPr>
              <a:t>г</a:t>
            </a:r>
            <a:r>
              <a:rPr lang="ru-RU" sz="1200" kern="0" dirty="0" smtClean="0">
                <a:solidFill>
                  <a:srgbClr val="000000"/>
                </a:solidFill>
                <a:latin typeface="Times New Roman"/>
                <a:cs typeface="Times New Roman"/>
              </a:rPr>
              <a:t>.) и </a:t>
            </a:r>
            <a:r>
              <a:rPr lang="de-DE" sz="1200" kern="0" dirty="0">
                <a:solidFill>
                  <a:srgbClr val="000000"/>
                </a:solidFill>
                <a:latin typeface="Times New Roman"/>
                <a:cs typeface="Times New Roman"/>
              </a:rPr>
              <a:t>US </a:t>
            </a:r>
            <a:r>
              <a:rPr lang="en-US" sz="1200" kern="0" dirty="0">
                <a:solidFill>
                  <a:srgbClr val="000000"/>
                </a:solidFill>
                <a:latin typeface="Times New Roman"/>
                <a:cs typeface="Times New Roman"/>
              </a:rPr>
              <a:t>– </a:t>
            </a:r>
            <a:r>
              <a:rPr lang="en-US" sz="1200" kern="0" dirty="0" smtClean="0">
                <a:solidFill>
                  <a:srgbClr val="000000"/>
                </a:solidFill>
                <a:latin typeface="Times New Roman"/>
                <a:cs typeface="Times New Roman"/>
              </a:rPr>
              <a:t>Shrimp (1998 </a:t>
            </a:r>
            <a:r>
              <a:rPr lang="ru-RU" sz="1200" kern="0" dirty="0">
                <a:solidFill>
                  <a:srgbClr val="000000"/>
                </a:solidFill>
                <a:latin typeface="Times New Roman"/>
                <a:cs typeface="Times New Roman"/>
              </a:rPr>
              <a:t>г</a:t>
            </a:r>
            <a:r>
              <a:rPr lang="ru-RU" sz="1200" kern="0" dirty="0" smtClean="0">
                <a:solidFill>
                  <a:srgbClr val="000000"/>
                </a:solidFill>
                <a:latin typeface="Times New Roman"/>
                <a:cs typeface="Times New Roman"/>
              </a:rPr>
              <a:t>.): АО решил, что рассматриваемые меры временно оправданны по ст. ХХ(</a:t>
            </a:r>
            <a:r>
              <a:rPr lang="de-DE" sz="1200" kern="0" dirty="0" smtClean="0">
                <a:solidFill>
                  <a:srgbClr val="000000"/>
                </a:solidFill>
                <a:latin typeface="Times New Roman"/>
                <a:cs typeface="Times New Roman"/>
              </a:rPr>
              <a:t>g</a:t>
            </a:r>
            <a:r>
              <a:rPr lang="ru-RU" sz="1200" kern="0" dirty="0" smtClean="0">
                <a:solidFill>
                  <a:srgbClr val="000000"/>
                </a:solidFill>
                <a:latin typeface="Times New Roman"/>
                <a:cs typeface="Times New Roman"/>
              </a:rPr>
              <a:t>), но их применение не соответствует требованиям «шапки» (т.к. представляет собой произвольную или неоправданную дискриминацию);</a:t>
            </a:r>
          </a:p>
          <a:p>
            <a:r>
              <a:rPr lang="de-DE" sz="1200" kern="0" dirty="0">
                <a:solidFill>
                  <a:srgbClr val="000000"/>
                </a:solidFill>
                <a:latin typeface="Times New Roman"/>
                <a:cs typeface="Times New Roman"/>
              </a:rPr>
              <a:t>US </a:t>
            </a:r>
            <a:r>
              <a:rPr lang="en-US" sz="1200" kern="0" dirty="0">
                <a:solidFill>
                  <a:srgbClr val="000000"/>
                </a:solidFill>
                <a:latin typeface="Times New Roman"/>
                <a:cs typeface="Times New Roman"/>
              </a:rPr>
              <a:t>– Shrimp (1998 </a:t>
            </a:r>
            <a:r>
              <a:rPr lang="ru-RU" sz="1200" kern="0" dirty="0">
                <a:solidFill>
                  <a:srgbClr val="000000"/>
                </a:solidFill>
                <a:latin typeface="Times New Roman"/>
                <a:cs typeface="Times New Roman"/>
              </a:rPr>
              <a:t>г</a:t>
            </a:r>
            <a:r>
              <a:rPr lang="ru-RU" sz="1200" kern="0" dirty="0" smtClean="0">
                <a:solidFill>
                  <a:srgbClr val="000000"/>
                </a:solidFill>
                <a:latin typeface="Times New Roman"/>
                <a:cs typeface="Times New Roman"/>
              </a:rPr>
              <a:t>.): «</a:t>
            </a:r>
            <a:r>
              <a:rPr lang="ru-RU" sz="1200" dirty="0">
                <a:solidFill>
                  <a:srgbClr val="000000"/>
                </a:solidFill>
                <a:latin typeface="Times New Roman"/>
                <a:cs typeface="Times New Roman"/>
              </a:rPr>
              <a:t>Делая данные заключения, мы хотели бы сделать акцент на том, что в настоящей апелляции нами решено </a:t>
            </a:r>
            <a:r>
              <a:rPr lang="ru-RU" sz="1200" i="1" dirty="0">
                <a:solidFill>
                  <a:srgbClr val="000000"/>
                </a:solidFill>
                <a:latin typeface="Times New Roman"/>
                <a:cs typeface="Times New Roman"/>
              </a:rPr>
              <a:t>не</a:t>
            </a:r>
            <a:r>
              <a:rPr lang="ru-RU" sz="1200" dirty="0">
                <a:solidFill>
                  <a:srgbClr val="000000"/>
                </a:solidFill>
                <a:latin typeface="Times New Roman"/>
                <a:cs typeface="Times New Roman"/>
              </a:rPr>
              <a:t> было. Нами </a:t>
            </a:r>
            <a:r>
              <a:rPr lang="ru-RU" sz="1200" i="1" dirty="0">
                <a:solidFill>
                  <a:srgbClr val="000000"/>
                </a:solidFill>
                <a:latin typeface="Times New Roman"/>
                <a:cs typeface="Times New Roman"/>
              </a:rPr>
              <a:t>не</a:t>
            </a:r>
            <a:r>
              <a:rPr lang="ru-RU" sz="1200" dirty="0">
                <a:solidFill>
                  <a:srgbClr val="000000"/>
                </a:solidFill>
                <a:latin typeface="Times New Roman"/>
                <a:cs typeface="Times New Roman"/>
              </a:rPr>
              <a:t> было решено, что защита и сохранение окружающей среды не имеет значения для </a:t>
            </a:r>
            <a:r>
              <a:rPr lang="ru-RU" sz="1200" dirty="0" smtClean="0">
                <a:solidFill>
                  <a:srgbClr val="000000"/>
                </a:solidFill>
                <a:latin typeface="Times New Roman"/>
                <a:cs typeface="Times New Roman"/>
              </a:rPr>
              <a:t>Членов </a:t>
            </a:r>
            <a:r>
              <a:rPr lang="ru-RU" sz="1200" dirty="0">
                <a:solidFill>
                  <a:srgbClr val="000000"/>
                </a:solidFill>
                <a:latin typeface="Times New Roman"/>
                <a:cs typeface="Times New Roman"/>
              </a:rPr>
              <a:t>ВТО. Безусловно, имеет. Нами </a:t>
            </a:r>
            <a:r>
              <a:rPr lang="ru-RU" sz="1200" i="1" dirty="0">
                <a:solidFill>
                  <a:srgbClr val="000000"/>
                </a:solidFill>
                <a:latin typeface="Times New Roman"/>
                <a:cs typeface="Times New Roman"/>
              </a:rPr>
              <a:t>не</a:t>
            </a:r>
            <a:r>
              <a:rPr lang="ru-RU" sz="1200" dirty="0">
                <a:solidFill>
                  <a:srgbClr val="000000"/>
                </a:solidFill>
                <a:latin typeface="Times New Roman"/>
                <a:cs typeface="Times New Roman"/>
              </a:rPr>
              <a:t> было решено, что суверенные нации – </a:t>
            </a:r>
            <a:r>
              <a:rPr lang="ru-RU" sz="1200" dirty="0" smtClean="0">
                <a:solidFill>
                  <a:srgbClr val="000000"/>
                </a:solidFill>
                <a:latin typeface="Times New Roman"/>
                <a:cs typeface="Times New Roman"/>
              </a:rPr>
              <a:t>Члены </a:t>
            </a:r>
            <a:r>
              <a:rPr lang="ru-RU" sz="1200" dirty="0">
                <a:solidFill>
                  <a:srgbClr val="000000"/>
                </a:solidFill>
                <a:latin typeface="Times New Roman"/>
                <a:cs typeface="Times New Roman"/>
              </a:rPr>
              <a:t>ВТО не вправе принимать эффективные меры по защите находящихся под угрозой вымирания видов, таких как морские черепахи. Безусловно, они вправе и должны делать это. И нами </a:t>
            </a:r>
            <a:r>
              <a:rPr lang="ru-RU" sz="1200" i="1" dirty="0">
                <a:solidFill>
                  <a:srgbClr val="000000"/>
                </a:solidFill>
                <a:latin typeface="Times New Roman"/>
                <a:cs typeface="Times New Roman"/>
              </a:rPr>
              <a:t>не</a:t>
            </a:r>
            <a:r>
              <a:rPr lang="ru-RU" sz="1200" dirty="0">
                <a:solidFill>
                  <a:srgbClr val="000000"/>
                </a:solidFill>
                <a:latin typeface="Times New Roman"/>
                <a:cs typeface="Times New Roman"/>
              </a:rPr>
              <a:t> было решено, то суверенные государства не должны предпринимать совместных действий в рамках двусторонних, групповых или многосторонних соглашений, как в составе ВТО, так и в составе иных международных организаций, для защиты находящихся под угрозой вымирания видов или принятия иных мер по защите окружающей среды. Безусловно, они должны делать </a:t>
            </a:r>
            <a:r>
              <a:rPr lang="ru-RU" sz="1200" dirty="0" smtClean="0">
                <a:solidFill>
                  <a:srgbClr val="000000"/>
                </a:solidFill>
                <a:latin typeface="Times New Roman"/>
                <a:cs typeface="Times New Roman"/>
              </a:rPr>
              <a:t>это.</a:t>
            </a:r>
            <a:r>
              <a:rPr lang="ru-RU" sz="1200" dirty="0">
                <a:solidFill>
                  <a:srgbClr val="000000"/>
                </a:solidFill>
                <a:latin typeface="Times New Roman"/>
                <a:cs typeface="Times New Roman"/>
              </a:rPr>
              <a:t/>
            </a:r>
            <a:br>
              <a:rPr lang="ru-RU" sz="1200" dirty="0">
                <a:solidFill>
                  <a:srgbClr val="000000"/>
                </a:solidFill>
                <a:latin typeface="Times New Roman"/>
                <a:cs typeface="Times New Roman"/>
              </a:rPr>
            </a:br>
            <a:r>
              <a:rPr lang="ru-RU" sz="1200" dirty="0" smtClean="0">
                <a:solidFill>
                  <a:srgbClr val="000000"/>
                </a:solidFill>
                <a:latin typeface="Times New Roman"/>
                <a:cs typeface="Times New Roman"/>
              </a:rPr>
              <a:t>В </a:t>
            </a:r>
            <a:r>
              <a:rPr lang="ru-RU" sz="1200" dirty="0">
                <a:solidFill>
                  <a:srgbClr val="000000"/>
                </a:solidFill>
                <a:latin typeface="Times New Roman"/>
                <a:cs typeface="Times New Roman"/>
              </a:rPr>
              <a:t>настоящей апелляции нами </a:t>
            </a:r>
            <a:r>
              <a:rPr lang="ru-RU" sz="1200" i="1" dirty="0">
                <a:solidFill>
                  <a:srgbClr val="000000"/>
                </a:solidFill>
                <a:latin typeface="Times New Roman"/>
                <a:cs typeface="Times New Roman"/>
              </a:rPr>
              <a:t>было</a:t>
            </a:r>
            <a:r>
              <a:rPr lang="ru-RU" sz="1200" dirty="0">
                <a:solidFill>
                  <a:srgbClr val="000000"/>
                </a:solidFill>
                <a:latin typeface="Times New Roman"/>
                <a:cs typeface="Times New Roman"/>
              </a:rPr>
              <a:t> решено только лишь следующее: несмотря на то, что являющаяся предметом настоящей апелляции мера, принятая США, служит целям охраны окружающей среды, которые признаются правомочными согласно пункту (g) статьи XX ГАТТ 1994, способ, которым данная мера была реализована Соединенными Штатами, является необоснованной и несправедливой дискриминацией между </a:t>
            </a:r>
            <a:r>
              <a:rPr lang="ru-RU" sz="1200" dirty="0" smtClean="0">
                <a:solidFill>
                  <a:srgbClr val="000000"/>
                </a:solidFill>
                <a:latin typeface="Times New Roman"/>
                <a:cs typeface="Times New Roman"/>
              </a:rPr>
              <a:t>Членами </a:t>
            </a:r>
            <a:r>
              <a:rPr lang="ru-RU" sz="1200" dirty="0">
                <a:solidFill>
                  <a:srgbClr val="000000"/>
                </a:solidFill>
                <a:latin typeface="Times New Roman"/>
                <a:cs typeface="Times New Roman"/>
              </a:rPr>
              <a:t>ВТО, в нарушение требований вводных положений статьи XX </a:t>
            </a:r>
            <a:r>
              <a:rPr lang="en-GB" sz="1200" dirty="0" smtClean="0">
                <a:solidFill>
                  <a:srgbClr val="000000"/>
                </a:solidFill>
                <a:latin typeface="Times New Roman"/>
                <a:cs typeface="Times New Roman"/>
              </a:rPr>
              <a:t>&lt;</a:t>
            </a:r>
            <a:r>
              <a:rPr lang="ru-RU" sz="1200" dirty="0" smtClean="0">
                <a:solidFill>
                  <a:srgbClr val="000000"/>
                </a:solidFill>
                <a:latin typeface="Times New Roman"/>
                <a:cs typeface="Times New Roman"/>
              </a:rPr>
              <a:t>…</a:t>
            </a:r>
            <a:r>
              <a:rPr lang="en-GB" sz="1200" dirty="0" smtClean="0">
                <a:solidFill>
                  <a:srgbClr val="000000"/>
                </a:solidFill>
                <a:latin typeface="Times New Roman"/>
                <a:cs typeface="Times New Roman"/>
              </a:rPr>
              <a:t>&gt;</a:t>
            </a:r>
            <a:r>
              <a:rPr lang="ru-RU" sz="1200" dirty="0" smtClean="0">
                <a:solidFill>
                  <a:srgbClr val="000000"/>
                </a:solidFill>
                <a:latin typeface="Times New Roman"/>
                <a:cs typeface="Times New Roman"/>
              </a:rPr>
              <a:t> </a:t>
            </a:r>
            <a:r>
              <a:rPr lang="ru-RU" sz="1200" dirty="0">
                <a:solidFill>
                  <a:srgbClr val="000000"/>
                </a:solidFill>
                <a:latin typeface="Times New Roman"/>
                <a:cs typeface="Times New Roman"/>
              </a:rPr>
              <a:t>Как подчеркивалось в деле </a:t>
            </a:r>
            <a:r>
              <a:rPr lang="ru-RU" sz="1200" i="1" dirty="0">
                <a:solidFill>
                  <a:srgbClr val="000000"/>
                </a:solidFill>
                <a:latin typeface="Times New Roman"/>
                <a:cs typeface="Times New Roman"/>
              </a:rPr>
              <a:t>Соединенные Штаты – Топливо</a:t>
            </a:r>
            <a:r>
              <a:rPr lang="ru-RU" sz="1200" dirty="0">
                <a:solidFill>
                  <a:srgbClr val="000000"/>
                </a:solidFill>
                <a:latin typeface="Times New Roman"/>
                <a:cs typeface="Times New Roman"/>
              </a:rPr>
              <a:t>, </a:t>
            </a:r>
            <a:r>
              <a:rPr lang="ru-RU" sz="1200" dirty="0" smtClean="0">
                <a:solidFill>
                  <a:srgbClr val="000000"/>
                </a:solidFill>
                <a:latin typeface="Times New Roman"/>
                <a:cs typeface="Times New Roman"/>
              </a:rPr>
              <a:t>Члены </a:t>
            </a:r>
            <a:r>
              <a:rPr lang="ru-RU" sz="1200" dirty="0">
                <a:solidFill>
                  <a:srgbClr val="000000"/>
                </a:solidFill>
                <a:latin typeface="Times New Roman"/>
                <a:cs typeface="Times New Roman"/>
              </a:rPr>
              <a:t>ВТО вправе принимать свою собственную политику по защите окружающей среды при условии, что при этом они соблюдают свои обязательства и права других </a:t>
            </a:r>
            <a:r>
              <a:rPr lang="ru-RU" sz="1200" dirty="0" smtClean="0">
                <a:solidFill>
                  <a:srgbClr val="000000"/>
                </a:solidFill>
                <a:latin typeface="Times New Roman"/>
                <a:cs typeface="Times New Roman"/>
              </a:rPr>
              <a:t>Членов </a:t>
            </a:r>
            <a:r>
              <a:rPr lang="ru-RU" sz="1200" dirty="0">
                <a:solidFill>
                  <a:srgbClr val="000000"/>
                </a:solidFill>
                <a:latin typeface="Times New Roman"/>
                <a:cs typeface="Times New Roman"/>
              </a:rPr>
              <a:t>по </a:t>
            </a:r>
            <a:r>
              <a:rPr lang="ru-RU" sz="1200" i="1" dirty="0">
                <a:solidFill>
                  <a:srgbClr val="000000"/>
                </a:solidFill>
                <a:latin typeface="Times New Roman"/>
                <a:cs typeface="Times New Roman"/>
              </a:rPr>
              <a:t>Соглашению </a:t>
            </a:r>
            <a:r>
              <a:rPr lang="ru-RU" sz="1200" i="1" dirty="0" smtClean="0">
                <a:solidFill>
                  <a:srgbClr val="000000"/>
                </a:solidFill>
                <a:latin typeface="Times New Roman"/>
                <a:cs typeface="Times New Roman"/>
              </a:rPr>
              <a:t>об учреждении</a:t>
            </a:r>
            <a:r>
              <a:rPr lang="ru-RU" sz="1200" i="1" dirty="0">
                <a:solidFill>
                  <a:srgbClr val="000000"/>
                </a:solidFill>
                <a:latin typeface="Times New Roman"/>
                <a:cs typeface="Times New Roman"/>
              </a:rPr>
              <a:t> </a:t>
            </a:r>
            <a:r>
              <a:rPr lang="ru-RU" sz="1200" i="1" dirty="0" smtClean="0">
                <a:solidFill>
                  <a:srgbClr val="000000"/>
                </a:solidFill>
                <a:latin typeface="Times New Roman"/>
                <a:cs typeface="Times New Roman"/>
              </a:rPr>
              <a:t>ВТО</a:t>
            </a:r>
            <a:r>
              <a:rPr lang="ru-RU" sz="1200" kern="0" dirty="0" smtClean="0">
                <a:solidFill>
                  <a:srgbClr val="000000"/>
                </a:solidFill>
                <a:latin typeface="Times New Roman"/>
                <a:cs typeface="Times New Roman"/>
              </a:rPr>
              <a:t>»</a:t>
            </a:r>
            <a:r>
              <a:rPr lang="ru-RU" sz="1200" kern="0" dirty="0">
                <a:solidFill>
                  <a:srgbClr val="000000"/>
                </a:solidFill>
                <a:latin typeface="Times New Roman"/>
                <a:cs typeface="Times New Roman"/>
              </a:rPr>
              <a:t>;</a:t>
            </a:r>
            <a:endParaRPr lang="ru-RU" sz="1200" kern="0" dirty="0" smtClean="0">
              <a:solidFill>
                <a:srgbClr val="000000"/>
              </a:solidFill>
              <a:latin typeface="Times New Roman"/>
              <a:cs typeface="Times New Roman"/>
            </a:endParaRPr>
          </a:p>
          <a:p>
            <a:pPr algn="just" defTabSz="457200">
              <a:buFont typeface="Arial"/>
            </a:pPr>
            <a:r>
              <a:rPr lang="ru-RU" sz="1200" kern="0" dirty="0" smtClean="0">
                <a:solidFill>
                  <a:srgbClr val="000000"/>
                </a:solidFill>
                <a:latin typeface="Times New Roman"/>
                <a:cs typeface="Times New Roman"/>
              </a:rPr>
              <a:t>Общественность негативно восприняла эти доклады АО. Предвидя это, АО добавил в свои доклады по обоим делам мысль о том, каковы рамки свободы государств в сфере защиты окружающей среды;</a:t>
            </a:r>
          </a:p>
          <a:p>
            <a:r>
              <a:rPr lang="de-DE" sz="1200" kern="0" dirty="0" smtClean="0">
                <a:solidFill>
                  <a:srgbClr val="000000"/>
                </a:solidFill>
                <a:latin typeface="Times New Roman"/>
                <a:cs typeface="Times New Roman"/>
              </a:rPr>
              <a:t>China – </a:t>
            </a:r>
            <a:r>
              <a:rPr lang="de-DE" sz="1200" kern="0" dirty="0" err="1" smtClean="0">
                <a:solidFill>
                  <a:srgbClr val="000000"/>
                </a:solidFill>
                <a:latin typeface="Times New Roman"/>
                <a:cs typeface="Times New Roman"/>
              </a:rPr>
              <a:t>Raw</a:t>
            </a:r>
            <a:r>
              <a:rPr lang="de-DE" sz="1200" kern="0" dirty="0" smtClean="0">
                <a:solidFill>
                  <a:srgbClr val="000000"/>
                </a:solidFill>
                <a:latin typeface="Times New Roman"/>
                <a:cs typeface="Times New Roman"/>
              </a:rPr>
              <a:t> Materials (2012</a:t>
            </a:r>
            <a:r>
              <a:rPr lang="ru-RU" sz="1200" kern="0" dirty="0" smtClean="0">
                <a:solidFill>
                  <a:srgbClr val="000000"/>
                </a:solidFill>
                <a:latin typeface="Times New Roman"/>
                <a:cs typeface="Times New Roman"/>
              </a:rPr>
              <a:t> г.</a:t>
            </a:r>
            <a:r>
              <a:rPr lang="de-DE" sz="1200" kern="0" dirty="0" smtClean="0">
                <a:solidFill>
                  <a:srgbClr val="000000"/>
                </a:solidFill>
                <a:latin typeface="Times New Roman"/>
                <a:cs typeface="Times New Roman"/>
              </a:rPr>
              <a:t>):</a:t>
            </a:r>
            <a:r>
              <a:rPr lang="ru-RU" sz="1200" kern="0" dirty="0" smtClean="0">
                <a:solidFill>
                  <a:srgbClr val="000000"/>
                </a:solidFill>
                <a:latin typeface="Times New Roman"/>
                <a:cs typeface="Times New Roman"/>
              </a:rPr>
              <a:t> «</a:t>
            </a:r>
            <a:r>
              <a:rPr lang="ru-RU" sz="1200" dirty="0">
                <a:solidFill>
                  <a:srgbClr val="000000"/>
                </a:solidFill>
                <a:latin typeface="Times New Roman"/>
                <a:cs typeface="Times New Roman"/>
              </a:rPr>
              <a:t>[В]</a:t>
            </a:r>
            <a:r>
              <a:rPr lang="ru-RU" sz="1200" dirty="0" err="1">
                <a:solidFill>
                  <a:srgbClr val="000000"/>
                </a:solidFill>
                <a:latin typeface="Times New Roman"/>
                <a:cs typeface="Times New Roman"/>
              </a:rPr>
              <a:t>озможность</a:t>
            </a:r>
            <a:r>
              <a:rPr lang="ru-RU" sz="1200" dirty="0">
                <a:solidFill>
                  <a:srgbClr val="000000"/>
                </a:solidFill>
                <a:latin typeface="Times New Roman"/>
                <a:cs typeface="Times New Roman"/>
              </a:rPr>
              <a:t> заключения международных соглашений – таких как Соглашение о ВТО – может служить примером квинтэссенции осуществления странами своих суверенных прав. Присоединяясь к ВТО, Китай получил существенные торговые и институционные выгоды, в том числе касающиеся его природных ресурсов. Кроме того, он обязался соблюдать права и обязательства по </a:t>
            </a:r>
            <a:r>
              <a:rPr lang="ru-RU" sz="1200" dirty="0" smtClean="0">
                <a:solidFill>
                  <a:srgbClr val="000000"/>
                </a:solidFill>
                <a:latin typeface="Times New Roman"/>
                <a:cs typeface="Times New Roman"/>
              </a:rPr>
              <a:t>ВТО.</a:t>
            </a:r>
            <a:r>
              <a:rPr lang="ru-RU" sz="1200" dirty="0">
                <a:solidFill>
                  <a:srgbClr val="000000"/>
                </a:solidFill>
                <a:latin typeface="Times New Roman"/>
                <a:cs typeface="Times New Roman"/>
              </a:rPr>
              <a:t/>
            </a:r>
            <a:br>
              <a:rPr lang="ru-RU" sz="1200" dirty="0">
                <a:solidFill>
                  <a:srgbClr val="000000"/>
                </a:solidFill>
                <a:latin typeface="Times New Roman"/>
                <a:cs typeface="Times New Roman"/>
              </a:rPr>
            </a:br>
            <a:r>
              <a:rPr lang="ru-RU" sz="1200" dirty="0" smtClean="0">
                <a:solidFill>
                  <a:srgbClr val="000000"/>
                </a:solidFill>
                <a:latin typeface="Times New Roman"/>
                <a:cs typeface="Times New Roman"/>
              </a:rPr>
              <a:t>Осуществляя </a:t>
            </a:r>
            <a:r>
              <a:rPr lang="ru-RU" sz="1200" dirty="0">
                <a:solidFill>
                  <a:srgbClr val="000000"/>
                </a:solidFill>
                <a:latin typeface="Times New Roman"/>
                <a:cs typeface="Times New Roman"/>
              </a:rPr>
              <a:t>суверенные права на свои природные ресурсы и соблюдая при этом требования статьи XX(g), которые он обязался соблюдать, Китай получает эффективный способ для своего дальнейшего социального и экономического </a:t>
            </a:r>
            <a:r>
              <a:rPr lang="ru-RU" sz="1200" dirty="0" smtClean="0">
                <a:solidFill>
                  <a:srgbClr val="000000"/>
                </a:solidFill>
                <a:latin typeface="Times New Roman"/>
                <a:cs typeface="Times New Roman"/>
              </a:rPr>
              <a:t>развити</a:t>
            </a:r>
            <a:r>
              <a:rPr lang="ru-RU" sz="1200" dirty="0">
                <a:solidFill>
                  <a:srgbClr val="000000"/>
                </a:solidFill>
                <a:latin typeface="Times New Roman"/>
                <a:cs typeface="Times New Roman"/>
              </a:rPr>
              <a:t>я</a:t>
            </a:r>
            <a:r>
              <a:rPr lang="ru-RU" sz="1200" kern="0" dirty="0" smtClean="0">
                <a:solidFill>
                  <a:srgbClr val="000000"/>
                </a:solidFill>
                <a:latin typeface="Times New Roman"/>
                <a:cs typeface="Times New Roman"/>
              </a:rPr>
              <a:t>».</a:t>
            </a:r>
          </a:p>
        </p:txBody>
      </p:sp>
      <p:sp>
        <p:nvSpPr>
          <p:cNvPr id="5" name="Slide Number Placeholder 4"/>
          <p:cNvSpPr>
            <a:spLocks noGrp="1"/>
          </p:cNvSpPr>
          <p:nvPr>
            <p:ph type="sldNum" sz="quarter" idx="12"/>
          </p:nvPr>
        </p:nvSpPr>
        <p:spPr/>
        <p:txBody>
          <a:bodyPr/>
          <a:lstStyle/>
          <a:p>
            <a:fld id="{D6B5C6E0-1DA3-4D5F-BBB9-FE86C9799D92}" type="slidenum">
              <a:rPr lang="en-US" smtClean="0"/>
              <a:t>21</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28600" y="726516"/>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117040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192"/>
            <a:ext cx="87630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Общие исключения по </a:t>
            </a:r>
            <a:r>
              <a:rPr lang="ru-RU" sz="3200" b="1" kern="0" dirty="0" err="1" smtClean="0">
                <a:solidFill>
                  <a:srgbClr val="00A3DF"/>
                </a:solidFill>
                <a:latin typeface="Times New Roman"/>
              </a:rPr>
              <a:t>ГАТС</a:t>
            </a:r>
            <a:r>
              <a:rPr lang="ru-RU" sz="3200" b="1" kern="0" dirty="0" smtClean="0">
                <a:solidFill>
                  <a:srgbClr val="00A3DF"/>
                </a:solidFill>
                <a:latin typeface="Times New Roman"/>
              </a:rPr>
              <a:t> (ст. </a:t>
            </a:r>
            <a:r>
              <a:rPr lang="de-DE" sz="3200" b="1" kern="0" dirty="0" smtClean="0">
                <a:solidFill>
                  <a:srgbClr val="00A3DF"/>
                </a:solidFill>
                <a:latin typeface="Times New Roman"/>
              </a:rPr>
              <a:t>XIV</a:t>
            </a:r>
            <a:r>
              <a:rPr lang="ru-RU" sz="3200" b="1" kern="0" dirty="0" smtClean="0">
                <a:solidFill>
                  <a:srgbClr val="00A3DF"/>
                </a:solidFill>
                <a:latin typeface="Times New Roman"/>
              </a:rPr>
              <a:t>) (1)</a:t>
            </a:r>
            <a:endParaRPr lang="en-US" sz="3200" b="1" kern="0" dirty="0">
              <a:solidFill>
                <a:srgbClr val="00A3DF"/>
              </a:solidFill>
              <a:latin typeface="Times New Roman"/>
            </a:endParaRPr>
          </a:p>
        </p:txBody>
      </p:sp>
      <p:sp>
        <p:nvSpPr>
          <p:cNvPr id="3" name="Content Placeholder 2"/>
          <p:cNvSpPr>
            <a:spLocks noGrp="1"/>
          </p:cNvSpPr>
          <p:nvPr>
            <p:ph idx="1"/>
          </p:nvPr>
        </p:nvSpPr>
        <p:spPr>
          <a:xfrm>
            <a:off x="304800" y="954088"/>
            <a:ext cx="8316163" cy="5446712"/>
          </a:xfrm>
        </p:spPr>
        <p:txBody>
          <a:bodyPr vert="horz" lIns="91440" tIns="45720" rIns="91440" bIns="45720" rtlCol="0">
            <a:noAutofit/>
          </a:bodyPr>
          <a:lstStyle/>
          <a:p>
            <a:pPr marL="0" indent="0">
              <a:buNone/>
            </a:pPr>
            <a:r>
              <a:rPr lang="ru-RU" sz="1400" dirty="0">
                <a:solidFill>
                  <a:srgbClr val="000000"/>
                </a:solidFill>
                <a:latin typeface="Times New Roman"/>
                <a:cs typeface="Times New Roman"/>
              </a:rPr>
              <a:t>При условии, что такие меры не будут применяться способом, который создает средства произвольной или неоправданной дискриминации между странами, где преобладают схожие условия, или скрытые ограничения для торговли услугами, ничто в настоящем Соглашении не понимается как препятствие любому </a:t>
            </a:r>
            <a:r>
              <a:rPr lang="ru-RU" sz="1400" dirty="0" smtClean="0">
                <a:solidFill>
                  <a:srgbClr val="000000"/>
                </a:solidFill>
                <a:latin typeface="Times New Roman"/>
                <a:cs typeface="Times New Roman"/>
              </a:rPr>
              <a:t>Члену </a:t>
            </a:r>
            <a:r>
              <a:rPr lang="ru-RU" sz="1400" dirty="0">
                <a:solidFill>
                  <a:srgbClr val="000000"/>
                </a:solidFill>
                <a:latin typeface="Times New Roman"/>
                <a:cs typeface="Times New Roman"/>
              </a:rPr>
              <a:t>принимать или применять меры:</a:t>
            </a:r>
          </a:p>
          <a:p>
            <a:pPr marL="514350" indent="-514350">
              <a:buAutoNum type="alphaLcParenR"/>
            </a:pPr>
            <a:r>
              <a:rPr lang="ru-RU" sz="1400" dirty="0">
                <a:solidFill>
                  <a:srgbClr val="000000"/>
                </a:solidFill>
                <a:latin typeface="Times New Roman"/>
                <a:cs typeface="Times New Roman"/>
              </a:rPr>
              <a:t>н</a:t>
            </a:r>
            <a:r>
              <a:rPr lang="ru-RU" sz="1400" dirty="0" smtClean="0">
                <a:solidFill>
                  <a:srgbClr val="000000"/>
                </a:solidFill>
                <a:latin typeface="Times New Roman"/>
                <a:cs typeface="Times New Roman"/>
              </a:rPr>
              <a:t>еобходимые для </a:t>
            </a:r>
            <a:r>
              <a:rPr lang="ru-RU" sz="1400" dirty="0">
                <a:solidFill>
                  <a:srgbClr val="000000"/>
                </a:solidFill>
                <a:latin typeface="Times New Roman"/>
                <a:cs typeface="Times New Roman"/>
              </a:rPr>
              <a:t>защиты общественной морали или поддержания общественного </a:t>
            </a:r>
            <a:r>
              <a:rPr lang="ru-RU" sz="1400" dirty="0" smtClean="0">
                <a:solidFill>
                  <a:srgbClr val="000000"/>
                </a:solidFill>
                <a:latin typeface="Times New Roman"/>
                <a:cs typeface="Times New Roman"/>
              </a:rPr>
              <a:t>порядка</a:t>
            </a:r>
            <a:r>
              <a:rPr lang="en-US" sz="1400" dirty="0" smtClean="0">
                <a:solidFill>
                  <a:srgbClr val="000000"/>
                </a:solidFill>
                <a:latin typeface="Times New Roman"/>
                <a:cs typeface="Times New Roman"/>
              </a:rPr>
              <a:t>;</a:t>
            </a:r>
            <a:endParaRPr lang="ru-RU" sz="1400" dirty="0" smtClean="0">
              <a:solidFill>
                <a:srgbClr val="000000"/>
              </a:solidFill>
              <a:latin typeface="Times New Roman"/>
              <a:cs typeface="Times New Roman"/>
            </a:endParaRPr>
          </a:p>
          <a:p>
            <a:pPr marL="514350" indent="-514350">
              <a:buAutoNum type="alphaLcParenR"/>
            </a:pPr>
            <a:r>
              <a:rPr lang="ru-RU" sz="1400" dirty="0" smtClean="0">
                <a:solidFill>
                  <a:srgbClr val="000000"/>
                </a:solidFill>
                <a:latin typeface="Times New Roman"/>
                <a:cs typeface="Times New Roman"/>
              </a:rPr>
              <a:t>необходимые </a:t>
            </a:r>
            <a:r>
              <a:rPr lang="ru-RU" sz="1400" dirty="0">
                <a:solidFill>
                  <a:srgbClr val="000000"/>
                </a:solidFill>
                <a:latin typeface="Times New Roman"/>
                <a:cs typeface="Times New Roman"/>
              </a:rPr>
              <a:t>для защиты жизни или здоровья людей, животных или </a:t>
            </a:r>
            <a:r>
              <a:rPr lang="ru-RU" sz="1400" dirty="0" smtClean="0">
                <a:solidFill>
                  <a:srgbClr val="000000"/>
                </a:solidFill>
                <a:latin typeface="Times New Roman"/>
                <a:cs typeface="Times New Roman"/>
              </a:rPr>
              <a:t>растений;</a:t>
            </a:r>
          </a:p>
          <a:p>
            <a:pPr marL="514350" indent="-514350">
              <a:buAutoNum type="alphaLcParenR"/>
            </a:pPr>
            <a:r>
              <a:rPr lang="ru-RU" sz="1400" dirty="0" smtClean="0">
                <a:solidFill>
                  <a:srgbClr val="000000"/>
                </a:solidFill>
                <a:latin typeface="Times New Roman"/>
                <a:cs typeface="Times New Roman"/>
              </a:rPr>
              <a:t>необходимые </a:t>
            </a:r>
            <a:r>
              <a:rPr lang="ru-RU" sz="1400" dirty="0">
                <a:solidFill>
                  <a:srgbClr val="000000"/>
                </a:solidFill>
                <a:latin typeface="Times New Roman"/>
                <a:cs typeface="Times New Roman"/>
              </a:rPr>
              <a:t>для соблюдения законов или правил, которые соответствуют положениям настоящего Соглашения, включая имеющих отношение к:</a:t>
            </a:r>
          </a:p>
          <a:p>
            <a:pPr marL="971550" lvl="1" indent="-571500">
              <a:buAutoNum type="romanLcParenR"/>
            </a:pPr>
            <a:r>
              <a:rPr lang="ru-RU" sz="1400" dirty="0" smtClean="0">
                <a:solidFill>
                  <a:srgbClr val="000000"/>
                </a:solidFill>
                <a:latin typeface="Times New Roman"/>
                <a:cs typeface="Times New Roman"/>
              </a:rPr>
              <a:t>предотвращению вводящей </a:t>
            </a:r>
            <a:r>
              <a:rPr lang="ru-RU" sz="1400" dirty="0">
                <a:solidFill>
                  <a:srgbClr val="000000"/>
                </a:solidFill>
                <a:latin typeface="Times New Roman"/>
                <a:cs typeface="Times New Roman"/>
              </a:rPr>
              <a:t>в заблуждение и недобросовестной практики или последствий несоблюдения контрактов в области </a:t>
            </a:r>
            <a:r>
              <a:rPr lang="ru-RU" sz="1400" dirty="0" smtClean="0">
                <a:solidFill>
                  <a:srgbClr val="000000"/>
                </a:solidFill>
                <a:latin typeface="Times New Roman"/>
                <a:cs typeface="Times New Roman"/>
              </a:rPr>
              <a:t>услуг;</a:t>
            </a:r>
          </a:p>
          <a:p>
            <a:pPr marL="971550" lvl="1" indent="-571500">
              <a:buAutoNum type="romanLcParenR"/>
            </a:pPr>
            <a:r>
              <a:rPr lang="ru-RU" sz="1400" dirty="0" smtClean="0">
                <a:solidFill>
                  <a:srgbClr val="000000"/>
                </a:solidFill>
                <a:latin typeface="Times New Roman"/>
                <a:cs typeface="Times New Roman"/>
              </a:rPr>
              <a:t>защите </a:t>
            </a:r>
            <a:r>
              <a:rPr lang="ru-RU" sz="1400" dirty="0">
                <a:solidFill>
                  <a:srgbClr val="000000"/>
                </a:solidFill>
                <a:latin typeface="Times New Roman"/>
                <a:cs typeface="Times New Roman"/>
              </a:rPr>
              <a:t>от вмешательства в частную жизнь отдельных лиц при обработке и распространении сведений личного характера и защите конфиденциальности сведений о личной жизни и </a:t>
            </a:r>
            <a:r>
              <a:rPr lang="ru-RU" sz="1400" dirty="0" smtClean="0">
                <a:solidFill>
                  <a:srgbClr val="000000"/>
                </a:solidFill>
                <a:latin typeface="Times New Roman"/>
                <a:cs typeface="Times New Roman"/>
              </a:rPr>
              <a:t>счетов;</a:t>
            </a:r>
          </a:p>
          <a:p>
            <a:pPr marL="971550" lvl="1" indent="-571500">
              <a:buAutoNum type="romanLcParenR"/>
            </a:pPr>
            <a:r>
              <a:rPr lang="ru-RU" sz="1400" dirty="0" smtClean="0">
                <a:solidFill>
                  <a:srgbClr val="000000"/>
                </a:solidFill>
                <a:latin typeface="Times New Roman"/>
                <a:cs typeface="Times New Roman"/>
              </a:rPr>
              <a:t>безопасности;</a:t>
            </a:r>
          </a:p>
          <a:p>
            <a:pPr marL="514350" lvl="1" indent="-514350">
              <a:buFont typeface="+mj-lt"/>
              <a:buAutoNum type="alphaLcParenR" startAt="4"/>
            </a:pPr>
            <a:r>
              <a:rPr lang="ru-RU" sz="1400" dirty="0">
                <a:solidFill>
                  <a:srgbClr val="000000"/>
                </a:solidFill>
                <a:latin typeface="Times New Roman"/>
                <a:cs typeface="Times New Roman"/>
              </a:rPr>
              <a:t>Несовместимые со ст. </a:t>
            </a:r>
            <a:r>
              <a:rPr lang="de-DE" sz="1400" dirty="0">
                <a:solidFill>
                  <a:srgbClr val="000000"/>
                </a:solidFill>
                <a:latin typeface="Times New Roman"/>
                <a:cs typeface="Times New Roman"/>
              </a:rPr>
              <a:t>XVII</a:t>
            </a:r>
            <a:r>
              <a:rPr lang="ru-RU" sz="1400" dirty="0">
                <a:solidFill>
                  <a:srgbClr val="000000"/>
                </a:solidFill>
                <a:latin typeface="Times New Roman"/>
                <a:cs typeface="Times New Roman"/>
              </a:rPr>
              <a:t>, при условии, что различие в режиме продиктовано стремлением обеспечить справедливое или эффективное обложение прямыми налогами или их взимание в отношении услуг или поставщиков услуг других Ч</a:t>
            </a:r>
            <a:r>
              <a:rPr lang="ru-RU" sz="1400" dirty="0" smtClean="0">
                <a:solidFill>
                  <a:srgbClr val="000000"/>
                </a:solidFill>
                <a:latin typeface="Times New Roman"/>
                <a:cs typeface="Times New Roman"/>
              </a:rPr>
              <a:t>ленов;</a:t>
            </a:r>
          </a:p>
          <a:p>
            <a:pPr marL="514350" lvl="1" indent="-514350">
              <a:buFont typeface="+mj-lt"/>
              <a:buAutoNum type="alphaLcParenR" startAt="4"/>
            </a:pPr>
            <a:r>
              <a:rPr lang="ru-RU" sz="1400" dirty="0" smtClean="0">
                <a:solidFill>
                  <a:srgbClr val="000000"/>
                </a:solidFill>
                <a:latin typeface="Times New Roman"/>
                <a:cs typeface="Times New Roman"/>
              </a:rPr>
              <a:t>несовместимые </a:t>
            </a:r>
            <a:r>
              <a:rPr lang="ru-RU" sz="1400" dirty="0">
                <a:solidFill>
                  <a:srgbClr val="000000"/>
                </a:solidFill>
                <a:latin typeface="Times New Roman"/>
                <a:cs typeface="Times New Roman"/>
              </a:rPr>
              <a:t>со ст. </a:t>
            </a:r>
            <a:r>
              <a:rPr lang="de-DE" sz="1400" dirty="0">
                <a:solidFill>
                  <a:srgbClr val="000000"/>
                </a:solidFill>
                <a:latin typeface="Times New Roman"/>
                <a:cs typeface="Times New Roman"/>
              </a:rPr>
              <a:t>II</a:t>
            </a:r>
            <a:r>
              <a:rPr lang="ru-RU" sz="1400" dirty="0">
                <a:solidFill>
                  <a:srgbClr val="000000"/>
                </a:solidFill>
                <a:latin typeface="Times New Roman"/>
                <a:cs typeface="Times New Roman"/>
              </a:rPr>
              <a:t>, при условии, что различие в отношении режима является результатом соглашения об </a:t>
            </a:r>
            <a:r>
              <a:rPr lang="ru-RU" sz="1400" dirty="0" err="1">
                <a:solidFill>
                  <a:srgbClr val="000000"/>
                </a:solidFill>
                <a:latin typeface="Times New Roman"/>
                <a:cs typeface="Times New Roman"/>
              </a:rPr>
              <a:t>избежании</a:t>
            </a:r>
            <a:r>
              <a:rPr lang="ru-RU" sz="1400" dirty="0">
                <a:solidFill>
                  <a:srgbClr val="000000"/>
                </a:solidFill>
                <a:latin typeface="Times New Roman"/>
                <a:cs typeface="Times New Roman"/>
              </a:rPr>
              <a:t> двойного налогообложения или положений об </a:t>
            </a:r>
            <a:r>
              <a:rPr lang="ru-RU" sz="1400" dirty="0" err="1">
                <a:solidFill>
                  <a:srgbClr val="000000"/>
                </a:solidFill>
                <a:latin typeface="Times New Roman"/>
                <a:cs typeface="Times New Roman"/>
              </a:rPr>
              <a:t>избежании</a:t>
            </a:r>
            <a:r>
              <a:rPr lang="ru-RU" sz="1400" dirty="0">
                <a:solidFill>
                  <a:srgbClr val="000000"/>
                </a:solidFill>
                <a:latin typeface="Times New Roman"/>
                <a:cs typeface="Times New Roman"/>
              </a:rPr>
              <a:t> двойного налогообложения в каком-либо другом международном соглашении или в рамках договоренности, которыми связан </a:t>
            </a:r>
            <a:r>
              <a:rPr lang="ru-RU" sz="1400" dirty="0" smtClean="0">
                <a:solidFill>
                  <a:srgbClr val="000000"/>
                </a:solidFill>
                <a:latin typeface="Times New Roman"/>
                <a:cs typeface="Times New Roman"/>
              </a:rPr>
              <a:t>Член.</a:t>
            </a:r>
          </a:p>
          <a:p>
            <a:pPr marL="0" lvl="1" indent="0">
              <a:buNone/>
            </a:pPr>
            <a:endParaRPr lang="ru-RU" sz="1400" dirty="0">
              <a:solidFill>
                <a:srgbClr val="000000"/>
              </a:solidFill>
              <a:latin typeface="Times New Roman"/>
              <a:cs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22</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8382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69410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0160" y="30480"/>
            <a:ext cx="8229600" cy="1143000"/>
          </a:xfrm>
        </p:spPr>
        <p:txBody>
          <a:bodyPr>
            <a:normAutofit/>
          </a:bodyPr>
          <a:lstStyle/>
          <a:p>
            <a:r>
              <a:rPr lang="ru-RU" sz="3200" b="1" kern="0" dirty="0">
                <a:solidFill>
                  <a:srgbClr val="00A3DF"/>
                </a:solidFill>
                <a:latin typeface="Times New Roman"/>
              </a:rPr>
              <a:t>Общие исключения по ГАТС (ст. </a:t>
            </a:r>
            <a:r>
              <a:rPr lang="de-DE" sz="3200" b="1" kern="0" dirty="0">
                <a:solidFill>
                  <a:srgbClr val="00A3DF"/>
                </a:solidFill>
                <a:latin typeface="Times New Roman"/>
              </a:rPr>
              <a:t>XIV</a:t>
            </a:r>
            <a:r>
              <a:rPr lang="ru-RU" sz="3200" b="1" kern="0" dirty="0">
                <a:solidFill>
                  <a:srgbClr val="00A3DF"/>
                </a:solidFill>
                <a:latin typeface="Times New Roman"/>
              </a:rPr>
              <a:t>) </a:t>
            </a:r>
            <a:r>
              <a:rPr lang="ru-RU" sz="3200" b="1" kern="0" dirty="0" smtClean="0">
                <a:solidFill>
                  <a:srgbClr val="00A3DF"/>
                </a:solidFill>
                <a:latin typeface="Times New Roman"/>
              </a:rPr>
              <a:t>(2)</a:t>
            </a:r>
            <a:endParaRPr lang="ru-RU" dirty="0"/>
          </a:p>
        </p:txBody>
      </p:sp>
      <p:sp>
        <p:nvSpPr>
          <p:cNvPr id="3" name="Содержимое 2"/>
          <p:cNvSpPr>
            <a:spLocks noGrp="1"/>
          </p:cNvSpPr>
          <p:nvPr>
            <p:ph idx="1"/>
          </p:nvPr>
        </p:nvSpPr>
        <p:spPr>
          <a:xfrm>
            <a:off x="457200" y="990600"/>
            <a:ext cx="8229600" cy="5135563"/>
          </a:xfrm>
        </p:spPr>
        <p:txBody>
          <a:bodyPr>
            <a:normAutofit/>
          </a:bodyPr>
          <a:lstStyle/>
          <a:p>
            <a:pPr marL="342900" lvl="1" indent="-342900">
              <a:buFont typeface="Arial" pitchFamily="34" charset="0"/>
              <a:buChar char="•"/>
            </a:pPr>
            <a:r>
              <a:rPr lang="ru-RU" sz="1300" dirty="0">
                <a:solidFill>
                  <a:srgbClr val="000000"/>
                </a:solidFill>
                <a:latin typeface="Times New Roman"/>
                <a:cs typeface="Times New Roman"/>
              </a:rPr>
              <a:t>Отличия от ст. ХХ ГАТТ: в ГАТТ явно не упоминаются такие основания, как поддержание общественного порядка, защите от вмешательства в частную жизнь, безопасности, справедливое или эффективное обложение </a:t>
            </a:r>
            <a:r>
              <a:rPr lang="ru-RU" sz="1300" dirty="0" smtClean="0">
                <a:solidFill>
                  <a:srgbClr val="000000"/>
                </a:solidFill>
                <a:latin typeface="Times New Roman"/>
                <a:cs typeface="Times New Roman"/>
              </a:rPr>
              <a:t>налогами</a:t>
            </a:r>
            <a:r>
              <a:rPr lang="ru-RU" sz="1300" dirty="0">
                <a:solidFill>
                  <a:srgbClr val="000000"/>
                </a:solidFill>
                <a:latin typeface="Times New Roman"/>
                <a:cs typeface="Times New Roman"/>
              </a:rPr>
              <a:t>;</a:t>
            </a:r>
            <a:endParaRPr lang="ru-RU" sz="1300" dirty="0" smtClean="0">
              <a:solidFill>
                <a:srgbClr val="000000"/>
              </a:solidFill>
              <a:latin typeface="Times New Roman"/>
              <a:cs typeface="Times New Roman"/>
            </a:endParaRPr>
          </a:p>
          <a:p>
            <a:pPr marL="342900" lvl="1" indent="-342900">
              <a:buFont typeface="Arial" pitchFamily="34" charset="0"/>
              <a:buChar char="•"/>
            </a:pPr>
            <a:r>
              <a:rPr lang="ru-RU" sz="1300" dirty="0" smtClean="0">
                <a:solidFill>
                  <a:srgbClr val="000000"/>
                </a:solidFill>
                <a:latin typeface="Times New Roman"/>
                <a:cs typeface="Times New Roman"/>
              </a:rPr>
              <a:t>Тем </a:t>
            </a:r>
            <a:r>
              <a:rPr lang="ru-RU" sz="1300" dirty="0">
                <a:solidFill>
                  <a:srgbClr val="000000"/>
                </a:solidFill>
                <a:latin typeface="Times New Roman"/>
                <a:cs typeface="Times New Roman"/>
              </a:rPr>
              <a:t>не менее, в силу похожей архитектуры и основных концепций ст. ХХ ГАТТ и практика ОРС по ней создали основу для толкования ст. </a:t>
            </a:r>
            <a:r>
              <a:rPr lang="de-DE" sz="1300" dirty="0">
                <a:solidFill>
                  <a:srgbClr val="000000"/>
                </a:solidFill>
                <a:latin typeface="Times New Roman"/>
                <a:cs typeface="Times New Roman"/>
              </a:rPr>
              <a:t>XIV </a:t>
            </a:r>
            <a:r>
              <a:rPr lang="ru-RU" sz="1300" dirty="0">
                <a:solidFill>
                  <a:srgbClr val="000000"/>
                </a:solidFill>
                <a:latin typeface="Times New Roman"/>
                <a:cs typeface="Times New Roman"/>
              </a:rPr>
              <a:t>ГАТС</a:t>
            </a:r>
            <a:r>
              <a:rPr lang="de-DE" sz="1300" dirty="0">
                <a:solidFill>
                  <a:srgbClr val="000000"/>
                </a:solidFill>
                <a:latin typeface="Times New Roman"/>
                <a:cs typeface="Times New Roman"/>
              </a:rPr>
              <a:t> </a:t>
            </a:r>
            <a:r>
              <a:rPr lang="en-US" sz="1300" dirty="0">
                <a:solidFill>
                  <a:srgbClr val="000000"/>
                </a:solidFill>
                <a:latin typeface="Times New Roman"/>
                <a:cs typeface="Times New Roman"/>
              </a:rPr>
              <a:t>(</a:t>
            </a:r>
            <a:r>
              <a:rPr lang="ru-RU" sz="1300" dirty="0">
                <a:solidFill>
                  <a:srgbClr val="000000"/>
                </a:solidFill>
                <a:latin typeface="Times New Roman"/>
                <a:cs typeface="Times New Roman"/>
              </a:rPr>
              <a:t>что отметил АО в первом же деле, касавшемся ст. </a:t>
            </a:r>
            <a:r>
              <a:rPr lang="de-DE" sz="1300" dirty="0">
                <a:solidFill>
                  <a:srgbClr val="000000"/>
                </a:solidFill>
                <a:latin typeface="Times New Roman"/>
                <a:cs typeface="Times New Roman"/>
              </a:rPr>
              <a:t>XIV </a:t>
            </a:r>
            <a:r>
              <a:rPr lang="ru-RU" sz="1300" dirty="0">
                <a:solidFill>
                  <a:srgbClr val="000000"/>
                </a:solidFill>
                <a:latin typeface="Times New Roman"/>
                <a:cs typeface="Times New Roman"/>
              </a:rPr>
              <a:t>ГАТС – </a:t>
            </a:r>
            <a:r>
              <a:rPr lang="de-DE" sz="1300" dirty="0">
                <a:solidFill>
                  <a:srgbClr val="000000"/>
                </a:solidFill>
                <a:latin typeface="Times New Roman"/>
                <a:cs typeface="Times New Roman"/>
              </a:rPr>
              <a:t>US </a:t>
            </a:r>
            <a:r>
              <a:rPr lang="en-US" sz="1300" dirty="0">
                <a:solidFill>
                  <a:srgbClr val="000000"/>
                </a:solidFill>
                <a:latin typeface="Times New Roman"/>
                <a:cs typeface="Times New Roman"/>
              </a:rPr>
              <a:t>– Gambling (2005</a:t>
            </a:r>
            <a:r>
              <a:rPr lang="ru-RU" sz="1300" dirty="0">
                <a:solidFill>
                  <a:srgbClr val="000000"/>
                </a:solidFill>
                <a:latin typeface="Times New Roman"/>
                <a:cs typeface="Times New Roman"/>
              </a:rPr>
              <a:t> г.</a:t>
            </a:r>
            <a:r>
              <a:rPr lang="en-US" sz="1300" dirty="0">
                <a:solidFill>
                  <a:srgbClr val="000000"/>
                </a:solidFill>
                <a:latin typeface="Times New Roman"/>
                <a:cs typeface="Times New Roman"/>
              </a:rPr>
              <a:t>)</a:t>
            </a:r>
            <a:r>
              <a:rPr lang="en-US" sz="1300" dirty="0" smtClean="0">
                <a:solidFill>
                  <a:srgbClr val="000000"/>
                </a:solidFill>
                <a:latin typeface="Times New Roman"/>
                <a:cs typeface="Times New Roman"/>
              </a:rPr>
              <a:t>)</a:t>
            </a:r>
            <a:r>
              <a:rPr lang="ru-RU" sz="1300" dirty="0" smtClean="0">
                <a:solidFill>
                  <a:srgbClr val="000000"/>
                </a:solidFill>
                <a:latin typeface="Times New Roman"/>
                <a:cs typeface="Times New Roman"/>
              </a:rPr>
              <a:t>;</a:t>
            </a:r>
          </a:p>
          <a:p>
            <a:pPr marL="342900" lvl="1" indent="-342900">
              <a:buFont typeface="Arial" pitchFamily="34" charset="0"/>
              <a:buChar char="•"/>
            </a:pPr>
            <a:r>
              <a:rPr lang="en-GB" sz="1300" dirty="0" smtClean="0">
                <a:solidFill>
                  <a:srgbClr val="000000"/>
                </a:solidFill>
                <a:latin typeface="Times New Roman"/>
                <a:cs typeface="Times New Roman"/>
              </a:rPr>
              <a:t>US – Gambling (</a:t>
            </a:r>
            <a:r>
              <a:rPr lang="ru-RU" sz="1300" dirty="0" smtClean="0">
                <a:solidFill>
                  <a:srgbClr val="000000"/>
                </a:solidFill>
                <a:latin typeface="Times New Roman"/>
                <a:cs typeface="Times New Roman"/>
              </a:rPr>
              <a:t>2005 г.): «Статья </a:t>
            </a:r>
            <a:r>
              <a:rPr lang="en-GB" sz="1300" dirty="0" smtClean="0">
                <a:solidFill>
                  <a:srgbClr val="000000"/>
                </a:solidFill>
                <a:latin typeface="Times New Roman"/>
                <a:cs typeface="Times New Roman"/>
              </a:rPr>
              <a:t>XIV </a:t>
            </a:r>
            <a:r>
              <a:rPr lang="ru-RU" sz="1300" dirty="0" smtClean="0">
                <a:solidFill>
                  <a:srgbClr val="000000"/>
                </a:solidFill>
                <a:latin typeface="Times New Roman"/>
                <a:cs typeface="Times New Roman"/>
              </a:rPr>
              <a:t>ГАТС закрепляет общие исключения из обязательств по Соглашению таким же образом, как это делает статья ХХ ГАТТ-1994. Оба этих положения подтверждают право Членов преследовать цели, указанные в пунктах этих положения, даже если тем самым Члены будут действовать не в соответствии со своими обязательствами, закрепленными в иных положениях соответствующих соглашений, при условии что все требования, указанные в них, удовлетворены. В обоих положениях используются одинаковые формулировки, особенно термин «необходимые» и требования, изложенные во вводной части статьи. Соответственно, как и третейская группа, мы считаем предшествующие решения по статье ХХ ГАТТ-1994 имеющими значение для анализа статьи </a:t>
            </a:r>
            <a:r>
              <a:rPr lang="en-GB" sz="1300" dirty="0" smtClean="0">
                <a:solidFill>
                  <a:srgbClr val="000000"/>
                </a:solidFill>
                <a:latin typeface="Times New Roman"/>
                <a:cs typeface="Times New Roman"/>
              </a:rPr>
              <a:t>XIV </a:t>
            </a:r>
            <a:r>
              <a:rPr lang="ru-RU" sz="1300" dirty="0" smtClean="0">
                <a:solidFill>
                  <a:srgbClr val="000000"/>
                </a:solidFill>
                <a:latin typeface="Times New Roman"/>
                <a:cs typeface="Times New Roman"/>
              </a:rPr>
              <a:t>ГАТС».</a:t>
            </a:r>
            <a:endParaRPr lang="ru-RU" sz="1300" dirty="0">
              <a:solidFill>
                <a:srgbClr val="000000"/>
              </a:solidFill>
              <a:latin typeface="Times New Roman"/>
              <a:cs typeface="Times New Roman"/>
            </a:endParaRPr>
          </a:p>
          <a:p>
            <a:endParaRPr lang="ru-RU" sz="1400" dirty="0"/>
          </a:p>
        </p:txBody>
      </p:sp>
      <p:sp>
        <p:nvSpPr>
          <p:cNvPr id="4" name="Номер слайда 3"/>
          <p:cNvSpPr>
            <a:spLocks noGrp="1"/>
          </p:cNvSpPr>
          <p:nvPr>
            <p:ph type="sldNum" sz="quarter" idx="12"/>
          </p:nvPr>
        </p:nvSpPr>
        <p:spPr/>
        <p:txBody>
          <a:bodyPr/>
          <a:lstStyle/>
          <a:p>
            <a:fld id="{D6B5C6E0-1DA3-4D5F-BBB9-FE86C9799D92}" type="slidenum">
              <a:rPr lang="en-US" smtClean="0"/>
              <a:t>23</a:t>
            </a:fld>
            <a:endParaRPr lang="en-US"/>
          </a:p>
        </p:txBody>
      </p:sp>
      <p:pic>
        <p:nvPicPr>
          <p:cNvPr id="5"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8382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00689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192"/>
            <a:ext cx="8763000" cy="1143000"/>
          </a:xfrm>
        </p:spPr>
        <p:txBody>
          <a:bodyPr vert="horz" lIns="91440" tIns="45720" rIns="91440" bIns="45720" rtlCol="0" anchor="ctr">
            <a:normAutofit/>
          </a:bodyPr>
          <a:lstStyle/>
          <a:p>
            <a:pPr algn="l"/>
            <a:r>
              <a:rPr lang="ru-RU" sz="3200" b="1" kern="0" dirty="0">
                <a:solidFill>
                  <a:srgbClr val="00A3DF"/>
                </a:solidFill>
                <a:latin typeface="Times New Roman"/>
              </a:rPr>
              <a:t>Двойной тест по ст. </a:t>
            </a:r>
            <a:r>
              <a:rPr lang="ru-RU" sz="3200" b="1" kern="0" dirty="0" smtClean="0">
                <a:solidFill>
                  <a:srgbClr val="00A3DF"/>
                </a:solidFill>
                <a:latin typeface="Times New Roman"/>
              </a:rPr>
              <a:t>Х</a:t>
            </a:r>
            <a:r>
              <a:rPr lang="en-GB" sz="3200" b="1" kern="0" dirty="0" smtClean="0">
                <a:solidFill>
                  <a:srgbClr val="00A3DF"/>
                </a:solidFill>
                <a:latin typeface="Times New Roman"/>
              </a:rPr>
              <a:t>IV</a:t>
            </a:r>
            <a:r>
              <a:rPr lang="ru-RU" sz="3200" b="1" kern="0" dirty="0" smtClean="0">
                <a:solidFill>
                  <a:srgbClr val="00A3DF"/>
                </a:solidFill>
                <a:latin typeface="Times New Roman"/>
              </a:rPr>
              <a:t> ГАТС</a:t>
            </a:r>
            <a:endParaRPr lang="en-US" sz="3200" b="1" kern="0" dirty="0">
              <a:solidFill>
                <a:srgbClr val="00A3DF"/>
              </a:solidFill>
              <a:latin typeface="Times New Roman"/>
            </a:endParaRPr>
          </a:p>
        </p:txBody>
      </p:sp>
      <p:sp>
        <p:nvSpPr>
          <p:cNvPr id="3" name="Content Placeholder 2"/>
          <p:cNvSpPr>
            <a:spLocks noGrp="1"/>
          </p:cNvSpPr>
          <p:nvPr>
            <p:ph idx="1"/>
          </p:nvPr>
        </p:nvSpPr>
        <p:spPr>
          <a:xfrm>
            <a:off x="304800" y="954088"/>
            <a:ext cx="8316163" cy="5446712"/>
          </a:xfrm>
        </p:spPr>
        <p:txBody>
          <a:bodyPr vert="horz" lIns="91440" tIns="45720" rIns="91440" bIns="45720" rtlCol="0">
            <a:noAutofit/>
          </a:bodyPr>
          <a:lstStyle/>
          <a:p>
            <a:pPr algn="just" defTabSz="457200">
              <a:buFont typeface="Arial"/>
            </a:pPr>
            <a:r>
              <a:rPr lang="ru-RU" sz="1200" kern="0" dirty="0" smtClean="0">
                <a:solidFill>
                  <a:srgbClr val="000000"/>
                </a:solidFill>
                <a:latin typeface="Times New Roman"/>
              </a:rPr>
              <a:t>Как и ст. ХХ ГАТТ-1994, ст. </a:t>
            </a:r>
            <a:r>
              <a:rPr lang="de-DE" sz="1200" kern="0" dirty="0" smtClean="0">
                <a:solidFill>
                  <a:srgbClr val="000000"/>
                </a:solidFill>
                <a:latin typeface="Times New Roman"/>
              </a:rPr>
              <a:t>XIV </a:t>
            </a:r>
            <a:r>
              <a:rPr lang="ru-RU" sz="1200" kern="0" dirty="0" smtClean="0">
                <a:solidFill>
                  <a:srgbClr val="000000"/>
                </a:solidFill>
                <a:latin typeface="Times New Roman"/>
              </a:rPr>
              <a:t>ГАТС также предусматривает двухуровневый тест для ответа на вопрос, оправдана ли мера, которая в ином случае противоречила бы обязательствам по ГАТС;</a:t>
            </a:r>
          </a:p>
          <a:p>
            <a:pPr algn="just" defTabSz="457200">
              <a:buFont typeface="Arial"/>
            </a:pPr>
            <a:r>
              <a:rPr lang="ru-RU" sz="1200" kern="0" dirty="0" smtClean="0">
                <a:solidFill>
                  <a:srgbClr val="000000"/>
                </a:solidFill>
                <a:latin typeface="Times New Roman"/>
              </a:rPr>
              <a:t>Следовательно, для того чтобы определить, может ли мера (в сфере услуг) быть оправдана по ст. </a:t>
            </a:r>
            <a:r>
              <a:rPr lang="de-DE" sz="1200" kern="0" dirty="0" smtClean="0">
                <a:solidFill>
                  <a:srgbClr val="000000"/>
                </a:solidFill>
                <a:latin typeface="Times New Roman"/>
              </a:rPr>
              <a:t>XIV</a:t>
            </a:r>
            <a:r>
              <a:rPr lang="ru-RU" sz="1200" kern="0" dirty="0" smtClean="0">
                <a:solidFill>
                  <a:srgbClr val="000000"/>
                </a:solidFill>
                <a:latin typeface="Times New Roman"/>
              </a:rPr>
              <a:t> </a:t>
            </a:r>
            <a:r>
              <a:rPr lang="ru-RU" sz="1200" kern="0" dirty="0" err="1" smtClean="0">
                <a:solidFill>
                  <a:srgbClr val="000000"/>
                </a:solidFill>
                <a:latin typeface="Times New Roman"/>
              </a:rPr>
              <a:t>ГАТС</a:t>
            </a:r>
            <a:r>
              <a:rPr lang="ru-RU" sz="1200" kern="0" dirty="0" smtClean="0">
                <a:solidFill>
                  <a:srgbClr val="000000"/>
                </a:solidFill>
                <a:latin typeface="Times New Roman"/>
              </a:rPr>
              <a:t>, нужно проверить: 1) можно ли временно оправдать эту меру одним из пунктов а) – е) этой статьи? и 2) соответствует ли применение этой меры «шапке» ст. </a:t>
            </a:r>
            <a:r>
              <a:rPr lang="de-DE" sz="1200" kern="0" dirty="0" smtClean="0">
                <a:solidFill>
                  <a:srgbClr val="000000"/>
                </a:solidFill>
                <a:latin typeface="Times New Roman"/>
              </a:rPr>
              <a:t>XIV </a:t>
            </a:r>
            <a:r>
              <a:rPr lang="ru-RU" sz="1200" kern="0" dirty="0" err="1" smtClean="0">
                <a:solidFill>
                  <a:srgbClr val="000000"/>
                </a:solidFill>
                <a:latin typeface="Times New Roman"/>
              </a:rPr>
              <a:t>ГАТС</a:t>
            </a:r>
            <a:r>
              <a:rPr lang="ru-RU" sz="1200" kern="0" dirty="0">
                <a:solidFill>
                  <a:srgbClr val="000000"/>
                </a:solidFill>
                <a:latin typeface="Times New Roman"/>
              </a:rPr>
              <a:t>?</a:t>
            </a:r>
            <a:endParaRPr lang="ru-RU" sz="1200" kern="0" dirty="0" smtClean="0">
              <a:solidFill>
                <a:srgbClr val="000000"/>
              </a:solidFill>
              <a:latin typeface="Times New Roman"/>
            </a:endParaRPr>
          </a:p>
          <a:p>
            <a:pPr algn="just" defTabSz="457200">
              <a:buFont typeface="Arial"/>
            </a:pPr>
            <a:r>
              <a:rPr lang="ru-RU" sz="1200" kern="0" dirty="0" smtClean="0">
                <a:solidFill>
                  <a:srgbClr val="000000"/>
                </a:solidFill>
                <a:latin typeface="Times New Roman"/>
              </a:rPr>
              <a:t>До сих пор в практике </a:t>
            </a:r>
            <a:r>
              <a:rPr lang="ru-RU" sz="1200" kern="0" dirty="0" err="1" smtClean="0">
                <a:solidFill>
                  <a:srgbClr val="000000"/>
                </a:solidFill>
                <a:latin typeface="Times New Roman"/>
              </a:rPr>
              <a:t>ОРС</a:t>
            </a:r>
            <a:r>
              <a:rPr lang="ru-RU" sz="1200" kern="0" dirty="0" smtClean="0">
                <a:solidFill>
                  <a:srgbClr val="000000"/>
                </a:solidFill>
                <a:latin typeface="Times New Roman"/>
              </a:rPr>
              <a:t> ВТО ссылки государства на ст. </a:t>
            </a:r>
            <a:r>
              <a:rPr lang="de-DE" sz="1200" kern="0" dirty="0" smtClean="0">
                <a:solidFill>
                  <a:srgbClr val="000000"/>
                </a:solidFill>
                <a:latin typeface="Times New Roman"/>
              </a:rPr>
              <a:t>XIV </a:t>
            </a:r>
            <a:r>
              <a:rPr lang="ru-RU" sz="1200" kern="0" dirty="0" err="1" smtClean="0">
                <a:solidFill>
                  <a:srgbClr val="000000"/>
                </a:solidFill>
                <a:latin typeface="Times New Roman"/>
              </a:rPr>
              <a:t>ГАТС</a:t>
            </a:r>
            <a:r>
              <a:rPr lang="ru-RU" sz="1200" kern="0" dirty="0" smtClean="0">
                <a:solidFill>
                  <a:srgbClr val="000000"/>
                </a:solidFill>
                <a:latin typeface="Times New Roman"/>
              </a:rPr>
              <a:t> встречались лишь однажды – в деле </a:t>
            </a:r>
            <a:r>
              <a:rPr lang="de-DE" sz="1200" kern="0" dirty="0" smtClean="0">
                <a:solidFill>
                  <a:srgbClr val="000000"/>
                </a:solidFill>
                <a:latin typeface="Times New Roman"/>
              </a:rPr>
              <a:t>US – </a:t>
            </a:r>
            <a:r>
              <a:rPr lang="de-DE" sz="1200" kern="0" dirty="0" err="1" smtClean="0">
                <a:solidFill>
                  <a:srgbClr val="000000"/>
                </a:solidFill>
                <a:latin typeface="Times New Roman"/>
              </a:rPr>
              <a:t>Gambling</a:t>
            </a:r>
            <a:r>
              <a:rPr lang="de-DE" sz="1200" kern="0" dirty="0" smtClean="0">
                <a:solidFill>
                  <a:srgbClr val="000000"/>
                </a:solidFill>
                <a:latin typeface="Times New Roman"/>
              </a:rPr>
              <a:t> (2005 </a:t>
            </a:r>
            <a:r>
              <a:rPr lang="ru-RU" sz="1200" kern="0" dirty="0" smtClean="0">
                <a:solidFill>
                  <a:srgbClr val="000000"/>
                </a:solidFill>
                <a:latin typeface="Times New Roman"/>
              </a:rPr>
              <a:t>г.</a:t>
            </a:r>
            <a:r>
              <a:rPr lang="de-DE" sz="1200" kern="0" dirty="0" smtClean="0">
                <a:solidFill>
                  <a:srgbClr val="000000"/>
                </a:solidFill>
                <a:latin typeface="Times New Roman"/>
              </a:rPr>
              <a:t>)</a:t>
            </a:r>
            <a:r>
              <a:rPr lang="ru-RU" sz="1200" kern="0" dirty="0" smtClean="0">
                <a:solidFill>
                  <a:srgbClr val="000000"/>
                </a:solidFill>
                <a:latin typeface="Times New Roman"/>
              </a:rPr>
              <a:t>, но безуспешно (для США);</a:t>
            </a:r>
          </a:p>
          <a:p>
            <a:pPr algn="just" defTabSz="457200">
              <a:buFont typeface="Arial"/>
            </a:pPr>
            <a:r>
              <a:rPr lang="ru-RU" sz="1200" kern="0" dirty="0" smtClean="0">
                <a:solidFill>
                  <a:srgbClr val="000000"/>
                </a:solidFill>
                <a:latin typeface="Times New Roman"/>
              </a:rPr>
              <a:t>Споры, рассмотренные в </a:t>
            </a:r>
            <a:r>
              <a:rPr lang="ru-RU" sz="1200" kern="0" dirty="0" err="1" smtClean="0">
                <a:solidFill>
                  <a:srgbClr val="000000"/>
                </a:solidFill>
                <a:latin typeface="Times New Roman"/>
              </a:rPr>
              <a:t>ОРС</a:t>
            </a:r>
            <a:r>
              <a:rPr lang="ru-RU" sz="1200" kern="0" dirty="0" smtClean="0">
                <a:solidFill>
                  <a:srgbClr val="000000"/>
                </a:solidFill>
                <a:latin typeface="Times New Roman"/>
              </a:rPr>
              <a:t> ВТО, касались исключений только по пунктам (а) и (с) ст. </a:t>
            </a:r>
            <a:r>
              <a:rPr lang="de-DE" sz="1200" kern="0" dirty="0" smtClean="0">
                <a:solidFill>
                  <a:srgbClr val="000000"/>
                </a:solidFill>
                <a:latin typeface="Times New Roman"/>
              </a:rPr>
              <a:t>XIV </a:t>
            </a:r>
            <a:r>
              <a:rPr lang="ru-RU" sz="1200" kern="0" dirty="0" smtClean="0">
                <a:solidFill>
                  <a:srgbClr val="000000"/>
                </a:solidFill>
                <a:latin typeface="Times New Roman"/>
              </a:rPr>
              <a:t>ГАТС</a:t>
            </a:r>
            <a:r>
              <a:rPr lang="ru-RU" sz="1200" kern="0" dirty="0">
                <a:solidFill>
                  <a:srgbClr val="000000"/>
                </a:solidFill>
                <a:latin typeface="Times New Roman"/>
              </a:rPr>
              <a:t>;</a:t>
            </a:r>
            <a:endParaRPr lang="ru-RU" sz="1200" kern="0" dirty="0" smtClean="0">
              <a:solidFill>
                <a:srgbClr val="000000"/>
              </a:solidFill>
              <a:latin typeface="Times New Roman"/>
            </a:endParaRPr>
          </a:p>
          <a:p>
            <a:pPr algn="just" defTabSz="457200">
              <a:buFont typeface="Arial"/>
            </a:pPr>
            <a:r>
              <a:rPr lang="ru-RU" sz="1200" kern="0" dirty="0" smtClean="0">
                <a:solidFill>
                  <a:srgbClr val="000000"/>
                </a:solidFill>
                <a:latin typeface="Times New Roman"/>
              </a:rPr>
              <a:t>Ст. </a:t>
            </a:r>
            <a:r>
              <a:rPr lang="de-DE" sz="1200" kern="0" dirty="0" smtClean="0">
                <a:solidFill>
                  <a:srgbClr val="000000"/>
                </a:solidFill>
                <a:latin typeface="Times New Roman"/>
              </a:rPr>
              <a:t>XIV</a:t>
            </a:r>
            <a:r>
              <a:rPr lang="ru-RU" sz="1200" kern="0" dirty="0" smtClean="0">
                <a:solidFill>
                  <a:srgbClr val="000000"/>
                </a:solidFill>
                <a:latin typeface="Times New Roman"/>
              </a:rPr>
              <a:t>(а) </a:t>
            </a:r>
            <a:r>
              <a:rPr lang="ru-RU" sz="1200" kern="0" dirty="0" err="1" smtClean="0">
                <a:solidFill>
                  <a:srgbClr val="000000"/>
                </a:solidFill>
                <a:latin typeface="Times New Roman"/>
              </a:rPr>
              <a:t>ГАТС</a:t>
            </a:r>
            <a:r>
              <a:rPr lang="ru-RU" sz="1200" kern="0" dirty="0" smtClean="0">
                <a:solidFill>
                  <a:srgbClr val="000000"/>
                </a:solidFill>
                <a:latin typeface="Times New Roman"/>
              </a:rPr>
              <a:t> предусматривает двойной тест: 1) были ли </a:t>
            </a:r>
            <a:r>
              <a:rPr lang="ru-RU" sz="1200" dirty="0" smtClean="0">
                <a:solidFill>
                  <a:srgbClr val="000000"/>
                </a:solidFill>
                <a:latin typeface="Times New Roman" panose="02020603050405020304" pitchFamily="18" charset="0"/>
                <a:cs typeface="Times New Roman" panose="02020603050405020304" pitchFamily="18" charset="0"/>
              </a:rPr>
              <a:t>защита </a:t>
            </a:r>
            <a:r>
              <a:rPr lang="ru-RU" sz="1200" dirty="0">
                <a:solidFill>
                  <a:srgbClr val="000000"/>
                </a:solidFill>
                <a:latin typeface="Times New Roman" panose="02020603050405020304" pitchFamily="18" charset="0"/>
                <a:cs typeface="Times New Roman" panose="02020603050405020304" pitchFamily="18" charset="0"/>
              </a:rPr>
              <a:t>общественной морали или </a:t>
            </a:r>
            <a:r>
              <a:rPr lang="ru-RU" sz="1200" dirty="0" smtClean="0">
                <a:solidFill>
                  <a:srgbClr val="000000"/>
                </a:solidFill>
                <a:latin typeface="Times New Roman" panose="02020603050405020304" pitchFamily="18" charset="0"/>
                <a:cs typeface="Times New Roman" panose="02020603050405020304" pitchFamily="18" charset="0"/>
              </a:rPr>
              <a:t>поддержание </a:t>
            </a:r>
            <a:r>
              <a:rPr lang="ru-RU" sz="1200" dirty="0">
                <a:solidFill>
                  <a:srgbClr val="000000"/>
                </a:solidFill>
                <a:latin typeface="Times New Roman" panose="02020603050405020304" pitchFamily="18" charset="0"/>
                <a:cs typeface="Times New Roman" panose="02020603050405020304" pitchFamily="18" charset="0"/>
              </a:rPr>
              <a:t>общественного порядка </a:t>
            </a:r>
            <a:r>
              <a:rPr lang="ru-RU" sz="1200" kern="0" dirty="0" smtClean="0">
                <a:solidFill>
                  <a:srgbClr val="000000"/>
                </a:solidFill>
                <a:latin typeface="Times New Roman" panose="02020603050405020304" pitchFamily="18" charset="0"/>
                <a:cs typeface="Times New Roman" panose="02020603050405020304" pitchFamily="18" charset="0"/>
              </a:rPr>
              <a:t>целью </a:t>
            </a:r>
            <a:r>
              <a:rPr lang="ru-RU" sz="1200" kern="0" dirty="0" smtClean="0">
                <a:solidFill>
                  <a:srgbClr val="000000"/>
                </a:solidFill>
                <a:latin typeface="Times New Roman"/>
              </a:rPr>
              <a:t>политики, в рамках которой введена мера? 2) является ли эта мера необходимой для достижения этой цели?</a:t>
            </a:r>
          </a:p>
          <a:p>
            <a:pPr algn="just" defTabSz="457200">
              <a:buFont typeface="Arial"/>
            </a:pPr>
            <a:r>
              <a:rPr lang="ru-RU" sz="1200" kern="0" dirty="0" smtClean="0">
                <a:solidFill>
                  <a:srgbClr val="000000"/>
                </a:solidFill>
                <a:latin typeface="Times New Roman"/>
              </a:rPr>
              <a:t>Антигуа и </a:t>
            </a:r>
            <a:r>
              <a:rPr lang="ru-RU" sz="1200" kern="0" dirty="0" err="1" smtClean="0">
                <a:solidFill>
                  <a:srgbClr val="000000"/>
                </a:solidFill>
                <a:latin typeface="Times New Roman"/>
              </a:rPr>
              <a:t>Барбуда</a:t>
            </a:r>
            <a:r>
              <a:rPr lang="ru-RU" sz="1200" kern="0" dirty="0" smtClean="0">
                <a:solidFill>
                  <a:srgbClr val="000000"/>
                </a:solidFill>
                <a:latin typeface="Times New Roman"/>
              </a:rPr>
              <a:t> (далее – «</a:t>
            </a:r>
            <a:r>
              <a:rPr lang="ru-RU" sz="1200" kern="0" dirty="0" err="1" smtClean="0">
                <a:solidFill>
                  <a:srgbClr val="000000"/>
                </a:solidFill>
                <a:latin typeface="Times New Roman"/>
              </a:rPr>
              <a:t>АиБ</a:t>
            </a:r>
            <a:r>
              <a:rPr lang="ru-RU" sz="1200" kern="0" dirty="0" smtClean="0">
                <a:solidFill>
                  <a:srgbClr val="000000"/>
                </a:solidFill>
                <a:latin typeface="Times New Roman"/>
              </a:rPr>
              <a:t>») оспаривали</a:t>
            </a:r>
            <a:r>
              <a:rPr lang="en-GB" sz="1200" kern="0" dirty="0">
                <a:solidFill>
                  <a:srgbClr val="000000"/>
                </a:solidFill>
                <a:latin typeface="Times New Roman"/>
              </a:rPr>
              <a:t> </a:t>
            </a:r>
            <a:r>
              <a:rPr lang="ru-RU" sz="1200" kern="0" dirty="0" smtClean="0">
                <a:solidFill>
                  <a:srgbClr val="000000"/>
                </a:solidFill>
                <a:latin typeface="Times New Roman"/>
              </a:rPr>
              <a:t>соответствие ГАТС ряда законов – федеральных и </a:t>
            </a:r>
            <a:r>
              <a:rPr lang="ru-RU" sz="1200" kern="0" dirty="0">
                <a:solidFill>
                  <a:srgbClr val="000000"/>
                </a:solidFill>
                <a:latin typeface="Times New Roman"/>
              </a:rPr>
              <a:t>штатов </a:t>
            </a:r>
            <a:r>
              <a:rPr lang="ru-RU" sz="1200" kern="0" dirty="0" smtClean="0">
                <a:solidFill>
                  <a:srgbClr val="000000"/>
                </a:solidFill>
                <a:latin typeface="Times New Roman"/>
              </a:rPr>
              <a:t>США. Эти законы запрещали удаленное предоставление услуг по участию в азартных играх и пари (в том числе по Интернету). США защищались ссылкой на то, что их меры служили защите общественной морали и поддержанию общественного порядка </a:t>
            </a:r>
            <a:r>
              <a:rPr lang="ru-RU" sz="1200" kern="0" dirty="0" smtClean="0">
                <a:solidFill>
                  <a:srgbClr val="000000"/>
                </a:solidFill>
                <a:latin typeface="Times New Roman"/>
                <a:sym typeface="Wingdings"/>
              </a:rPr>
              <a:t></a:t>
            </a:r>
            <a:r>
              <a:rPr lang="ru-RU" sz="1200" kern="0" dirty="0" smtClean="0">
                <a:solidFill>
                  <a:srgbClr val="000000"/>
                </a:solidFill>
                <a:latin typeface="Times New Roman"/>
              </a:rPr>
              <a:t> АО: концепции общественной морали и общественного порядка могут варьироваться во времени и пространстве, в зависимости от ряда факторов, включая преобладающие социальные, культурные, этические и религиозные ценности. Таким образом, АО применил ту же логику, что и в делах по ст. ХХ ГАТТ.</a:t>
            </a:r>
            <a:r>
              <a:rPr lang="ru-RU" sz="1200" kern="0" dirty="0">
                <a:solidFill>
                  <a:srgbClr val="000000"/>
                </a:solidFill>
                <a:latin typeface="Times New Roman"/>
              </a:rPr>
              <a:t> </a:t>
            </a:r>
            <a:r>
              <a:rPr lang="ru-RU" sz="1200" kern="0" dirty="0" smtClean="0">
                <a:solidFill>
                  <a:srgbClr val="000000"/>
                </a:solidFill>
                <a:latin typeface="Times New Roman"/>
              </a:rPr>
              <a:t>АО также обратился к </a:t>
            </a:r>
            <a:r>
              <a:rPr lang="de-DE" sz="1200" kern="0" dirty="0" smtClean="0">
                <a:solidFill>
                  <a:srgbClr val="000000"/>
                </a:solidFill>
                <a:latin typeface="Times New Roman"/>
              </a:rPr>
              <a:t>Shorter Oxford English </a:t>
            </a:r>
            <a:r>
              <a:rPr lang="de-DE" sz="1200" kern="0" dirty="0" err="1" smtClean="0">
                <a:solidFill>
                  <a:srgbClr val="000000"/>
                </a:solidFill>
                <a:latin typeface="Times New Roman"/>
              </a:rPr>
              <a:t>Dictionary</a:t>
            </a:r>
            <a:r>
              <a:rPr lang="de-DE" sz="1200" kern="0" dirty="0" smtClean="0">
                <a:solidFill>
                  <a:srgbClr val="000000"/>
                </a:solidFill>
                <a:latin typeface="Times New Roman"/>
              </a:rPr>
              <a:t> </a:t>
            </a:r>
            <a:r>
              <a:rPr lang="ru-RU" sz="1200" kern="0" dirty="0" smtClean="0">
                <a:solidFill>
                  <a:srgbClr val="000000"/>
                </a:solidFill>
                <a:latin typeface="Times New Roman"/>
              </a:rPr>
              <a:t>для определения понятий «общественная мораль» и «общественный порядок»;</a:t>
            </a:r>
            <a:endParaRPr lang="de-DE" sz="1200" kern="0" dirty="0" smtClean="0">
              <a:solidFill>
                <a:srgbClr val="000000"/>
              </a:solidFill>
              <a:latin typeface="Times New Roman"/>
            </a:endParaRPr>
          </a:p>
          <a:p>
            <a:pPr algn="just" defTabSz="457200">
              <a:buFont typeface="Arial"/>
            </a:pPr>
            <a:r>
              <a:rPr lang="ru-RU" sz="1200" kern="0" dirty="0" smtClean="0">
                <a:solidFill>
                  <a:srgbClr val="000000"/>
                </a:solidFill>
                <a:latin typeface="Times New Roman"/>
              </a:rPr>
              <a:t>Сноска к ст. </a:t>
            </a:r>
            <a:r>
              <a:rPr lang="de-DE" sz="1200" kern="0" dirty="0" smtClean="0">
                <a:solidFill>
                  <a:srgbClr val="000000"/>
                </a:solidFill>
                <a:latin typeface="Times New Roman"/>
              </a:rPr>
              <a:t>XIV</a:t>
            </a:r>
            <a:r>
              <a:rPr lang="en-US" sz="1200" kern="0" dirty="0" smtClean="0">
                <a:solidFill>
                  <a:srgbClr val="000000"/>
                </a:solidFill>
                <a:latin typeface="Times New Roman"/>
              </a:rPr>
              <a:t>(a) </a:t>
            </a:r>
            <a:r>
              <a:rPr lang="ru-RU" sz="1200" kern="0" dirty="0" smtClean="0">
                <a:solidFill>
                  <a:srgbClr val="000000"/>
                </a:solidFill>
                <a:latin typeface="Times New Roman"/>
              </a:rPr>
              <a:t>ГАТС: </a:t>
            </a:r>
            <a:r>
              <a:rPr lang="ru-RU" sz="1200" kern="0" dirty="0">
                <a:solidFill>
                  <a:srgbClr val="000000"/>
                </a:solidFill>
                <a:latin typeface="Times New Roman"/>
              </a:rPr>
              <a:t>«Исключения по соображениям общественного порядка могут быть применены только в тех случаях, когда складывается реальная и достаточно серьезная угроза в отношении одного из коренных интересов </a:t>
            </a:r>
            <a:r>
              <a:rPr lang="ru-RU" sz="1200" kern="0" dirty="0" smtClean="0">
                <a:solidFill>
                  <a:srgbClr val="000000"/>
                </a:solidFill>
                <a:latin typeface="Times New Roman"/>
              </a:rPr>
              <a:t>общества»;</a:t>
            </a:r>
            <a:endParaRPr lang="ru-RU" sz="1200" kern="0" dirty="0">
              <a:solidFill>
                <a:srgbClr val="000000"/>
              </a:solidFill>
              <a:latin typeface="Times New Roman"/>
            </a:endParaRPr>
          </a:p>
          <a:p>
            <a:pPr algn="just" defTabSz="457200">
              <a:buFont typeface="Arial"/>
            </a:pPr>
            <a:r>
              <a:rPr lang="ru-RU" sz="1200" kern="0" dirty="0" smtClean="0">
                <a:solidFill>
                  <a:srgbClr val="000000"/>
                </a:solidFill>
                <a:latin typeface="Times New Roman"/>
              </a:rPr>
              <a:t>Концепции «общественной морали» и «общественного порядка» могут пересекаться (ТГ). АО не изменил этого вывода;</a:t>
            </a:r>
          </a:p>
          <a:p>
            <a:pPr algn="just" defTabSz="457200">
              <a:buFont typeface="Arial"/>
            </a:pPr>
            <a:r>
              <a:rPr lang="ru-RU" sz="1200" kern="0" dirty="0" smtClean="0">
                <a:solidFill>
                  <a:srgbClr val="000000"/>
                </a:solidFill>
                <a:latin typeface="Times New Roman"/>
              </a:rPr>
              <a:t>США: участие в азартных играх через Интернет способствует организованной преступности, отмыванию доходов, нажитых преступным путем, и мошенничеству, представляет собой риск для детей и риск для здоровья (из-за пристрастия к азартным играм). ТГ согласилась с тем, что законы, принятые в США, защищают общественную мораль и общественный порядок.</a:t>
            </a:r>
          </a:p>
          <a:p>
            <a:pPr algn="just" defTabSz="457200">
              <a:buFont typeface="Arial"/>
            </a:pPr>
            <a:r>
              <a:rPr lang="ru-RU" sz="1200" kern="0" dirty="0" smtClean="0">
                <a:solidFill>
                  <a:srgbClr val="000000"/>
                </a:solidFill>
                <a:latin typeface="Times New Roman"/>
              </a:rPr>
              <a:t>Однако законы США не прошли тест «необходимости»: </a:t>
            </a:r>
            <a:r>
              <a:rPr lang="ru-RU" sz="1200" kern="0" dirty="0" err="1" smtClean="0">
                <a:solidFill>
                  <a:srgbClr val="000000"/>
                </a:solidFill>
                <a:latin typeface="Times New Roman"/>
              </a:rPr>
              <a:t>ТГ</a:t>
            </a:r>
            <a:r>
              <a:rPr lang="ru-RU" sz="1200" kern="0" dirty="0" smtClean="0">
                <a:solidFill>
                  <a:srgbClr val="000000"/>
                </a:solidFill>
                <a:latin typeface="Times New Roman"/>
              </a:rPr>
              <a:t> и АО применили ту же логику, что и в тесте необходимости по ст. ХХ(а) и (</a:t>
            </a:r>
            <a:r>
              <a:rPr lang="de-DE" sz="1200" kern="0" dirty="0" smtClean="0">
                <a:solidFill>
                  <a:srgbClr val="000000"/>
                </a:solidFill>
                <a:latin typeface="Times New Roman"/>
              </a:rPr>
              <a:t>b</a:t>
            </a:r>
            <a:r>
              <a:rPr lang="en-US" sz="1200" kern="0" dirty="0" smtClean="0">
                <a:solidFill>
                  <a:srgbClr val="000000"/>
                </a:solidFill>
                <a:latin typeface="Times New Roman"/>
              </a:rPr>
              <a:t>)</a:t>
            </a:r>
            <a:r>
              <a:rPr lang="ru-RU" sz="1200" kern="0" dirty="0" smtClean="0">
                <a:solidFill>
                  <a:srgbClr val="000000"/>
                </a:solidFill>
                <a:latin typeface="Times New Roman"/>
              </a:rPr>
              <a:t> ГАТТ 1994 г.</a:t>
            </a:r>
          </a:p>
        </p:txBody>
      </p:sp>
      <p:sp>
        <p:nvSpPr>
          <p:cNvPr id="5" name="Slide Number Placeholder 4"/>
          <p:cNvSpPr>
            <a:spLocks noGrp="1"/>
          </p:cNvSpPr>
          <p:nvPr>
            <p:ph type="sldNum" sz="quarter" idx="12"/>
          </p:nvPr>
        </p:nvSpPr>
        <p:spPr/>
        <p:txBody>
          <a:bodyPr/>
          <a:lstStyle/>
          <a:p>
            <a:fld id="{D6B5C6E0-1DA3-4D5F-BBB9-FE86C9799D92}" type="slidenum">
              <a:rPr lang="en-US" smtClean="0"/>
              <a:t>24</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8382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2529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929093"/>
          </a:xfrm>
        </p:spPr>
        <p:txBody>
          <a:bodyPr vert="horz" lIns="91440" tIns="45720" rIns="91440" bIns="45720" rtlCol="0" anchor="ctr">
            <a:normAutofit/>
          </a:bodyPr>
          <a:lstStyle/>
          <a:p>
            <a:pPr algn="l"/>
            <a:r>
              <a:rPr lang="ru-RU" sz="2800" b="1" kern="0" dirty="0" smtClean="0">
                <a:solidFill>
                  <a:srgbClr val="00A3DF"/>
                </a:solidFill>
                <a:latin typeface="Times New Roman"/>
              </a:rPr>
              <a:t>Тест необходимости по ст. </a:t>
            </a:r>
            <a:r>
              <a:rPr lang="de-DE" sz="2800" b="1" kern="0" dirty="0" smtClean="0">
                <a:solidFill>
                  <a:srgbClr val="00A3DF"/>
                </a:solidFill>
                <a:latin typeface="Times New Roman"/>
              </a:rPr>
              <a:t>XIV</a:t>
            </a:r>
            <a:r>
              <a:rPr lang="ru-RU" sz="2800" b="1" kern="0" dirty="0" smtClean="0">
                <a:solidFill>
                  <a:srgbClr val="00A3DF"/>
                </a:solidFill>
                <a:latin typeface="Times New Roman"/>
              </a:rPr>
              <a:t>(а)</a:t>
            </a:r>
            <a:r>
              <a:rPr lang="de-DE" sz="2800" b="1" kern="0" dirty="0" smtClean="0">
                <a:solidFill>
                  <a:srgbClr val="00A3DF"/>
                </a:solidFill>
                <a:latin typeface="Times New Roman"/>
              </a:rPr>
              <a:t> </a:t>
            </a:r>
            <a:r>
              <a:rPr lang="ru-RU" sz="2800" b="1" kern="0" dirty="0" err="1" smtClean="0">
                <a:solidFill>
                  <a:srgbClr val="00A3DF"/>
                </a:solidFill>
                <a:latin typeface="Times New Roman"/>
              </a:rPr>
              <a:t>ГАТС</a:t>
            </a:r>
            <a:endParaRPr lang="en-US" sz="2800" b="1" kern="0" dirty="0">
              <a:solidFill>
                <a:srgbClr val="00A3DF"/>
              </a:solidFill>
              <a:latin typeface="Times New Roman"/>
            </a:endParaRPr>
          </a:p>
        </p:txBody>
      </p:sp>
      <p:sp>
        <p:nvSpPr>
          <p:cNvPr id="3" name="Content Placeholder 2"/>
          <p:cNvSpPr>
            <a:spLocks noGrp="1"/>
          </p:cNvSpPr>
          <p:nvPr>
            <p:ph idx="1"/>
          </p:nvPr>
        </p:nvSpPr>
        <p:spPr>
          <a:xfrm>
            <a:off x="228600" y="1044980"/>
            <a:ext cx="8686800" cy="5584420"/>
          </a:xfrm>
        </p:spPr>
        <p:txBody>
          <a:bodyPr vert="horz" lIns="91440" tIns="45720" rIns="91440" bIns="45720" rtlCol="0">
            <a:noAutofit/>
          </a:bodyPr>
          <a:lstStyle/>
          <a:p>
            <a:pPr marL="342900" lvl="1" indent="-342900" algn="just" defTabSz="457200">
              <a:buFont typeface="Arial"/>
              <a:buChar char="•"/>
            </a:pPr>
            <a:r>
              <a:rPr lang="ru-RU" sz="1800" kern="0" dirty="0" smtClean="0">
                <a:solidFill>
                  <a:srgbClr val="3C230A"/>
                </a:solidFill>
                <a:latin typeface="Times New Roman"/>
              </a:rPr>
              <a:t>Необходимо оценить следующие факторы:</a:t>
            </a:r>
          </a:p>
          <a:p>
            <a:pPr marL="742950" lvl="2" indent="-342900" algn="just" defTabSz="457200">
              <a:buAutoNum type="arabicParenR"/>
            </a:pPr>
            <a:r>
              <a:rPr lang="ru-RU" sz="1800" kern="0" dirty="0" smtClean="0">
                <a:solidFill>
                  <a:srgbClr val="3C230A"/>
                </a:solidFill>
                <a:latin typeface="Times New Roman"/>
              </a:rPr>
              <a:t>Важность интересов или ценностей, которые оспариваемая мера призвана защитить (АО: если ценность / интерес считается важным (-ой), мера скорее будет признана необходимой);</a:t>
            </a:r>
          </a:p>
          <a:p>
            <a:pPr marL="742950" lvl="2" indent="-342900" algn="just" defTabSz="457200">
              <a:buAutoNum type="arabicParenR"/>
            </a:pPr>
            <a:r>
              <a:rPr lang="ru-RU" sz="1800" kern="0" dirty="0" smtClean="0">
                <a:solidFill>
                  <a:srgbClr val="3C230A"/>
                </a:solidFill>
                <a:latin typeface="Times New Roman"/>
              </a:rPr>
              <a:t>Та степень, в которой эта мера способствует достижению цели, которую она преследует, по заявлению государства (АО: чем больше эта степень, тем более вероятно, что мера необходима);</a:t>
            </a:r>
          </a:p>
          <a:p>
            <a:pPr marL="742950" lvl="2" indent="-342900" algn="just" defTabSz="457200">
              <a:buAutoNum type="arabicParenR"/>
            </a:pPr>
            <a:r>
              <a:rPr lang="ru-RU" sz="1800" kern="0" dirty="0" smtClean="0">
                <a:solidFill>
                  <a:srgbClr val="3C230A"/>
                </a:solidFill>
                <a:latin typeface="Times New Roman"/>
              </a:rPr>
              <a:t>Влияние меры на международную торговлю (АО: если у меры относительно слабое влияние на торговлю, тем более вероятно, что мера необходима. Также нужно проверить, есть ли альтернатива у этой меры, совместимая с правом ВТО);</a:t>
            </a:r>
          </a:p>
          <a:p>
            <a:pPr marL="342900" lvl="1" indent="-342900" algn="just" defTabSz="457200">
              <a:buFont typeface="Arial"/>
              <a:buChar char="•"/>
            </a:pPr>
            <a:r>
              <a:rPr lang="ru-RU" sz="1800" kern="0" dirty="0" smtClean="0">
                <a:solidFill>
                  <a:srgbClr val="3C230A"/>
                </a:solidFill>
                <a:latin typeface="Times New Roman"/>
              </a:rPr>
              <a:t>США отвергли предложение Антигуа и </a:t>
            </a:r>
            <a:r>
              <a:rPr lang="ru-RU" sz="1800" kern="0" dirty="0" err="1" smtClean="0">
                <a:solidFill>
                  <a:srgbClr val="3C230A"/>
                </a:solidFill>
                <a:latin typeface="Times New Roman"/>
              </a:rPr>
              <a:t>Барбуды</a:t>
            </a:r>
            <a:r>
              <a:rPr lang="ru-RU" sz="1800" kern="0" dirty="0" smtClean="0">
                <a:solidFill>
                  <a:srgbClr val="3C230A"/>
                </a:solidFill>
                <a:latin typeface="Times New Roman"/>
              </a:rPr>
              <a:t> провести </a:t>
            </a:r>
            <a:r>
              <a:rPr lang="ru-RU" sz="1800" kern="0" dirty="0" err="1" smtClean="0">
                <a:solidFill>
                  <a:srgbClr val="3C230A"/>
                </a:solidFill>
                <a:latin typeface="Times New Roman"/>
              </a:rPr>
              <a:t>дву</a:t>
            </a:r>
            <a:r>
              <a:rPr lang="ru-RU" sz="1800" kern="0" dirty="0" smtClean="0">
                <a:solidFill>
                  <a:srgbClr val="3C230A"/>
                </a:solidFill>
                <a:latin typeface="Times New Roman"/>
              </a:rPr>
              <a:t>- или многосторонние консультации по этому вопросу. </a:t>
            </a:r>
            <a:r>
              <a:rPr lang="ru-RU" sz="1800" kern="0" dirty="0" err="1" smtClean="0">
                <a:solidFill>
                  <a:srgbClr val="3C230A"/>
                </a:solidFill>
                <a:latin typeface="Times New Roman"/>
              </a:rPr>
              <a:t>ТГ</a:t>
            </a:r>
            <a:r>
              <a:rPr lang="ru-RU" sz="1800" kern="0" dirty="0" smtClean="0">
                <a:solidFill>
                  <a:srgbClr val="3C230A"/>
                </a:solidFill>
                <a:latin typeface="Times New Roman"/>
              </a:rPr>
              <a:t>: меры США не являлись необходимыми, т.к. не отвечали критерию № 3. АО не согласился с тем, что консультации сами по себе были альтернативой, т.к. неясно, чем они закончатся. Бремя доказывания альтернативы лежит на истце. </a:t>
            </a:r>
            <a:r>
              <a:rPr lang="ru-RU" sz="1800" kern="0" dirty="0" err="1" smtClean="0">
                <a:solidFill>
                  <a:srgbClr val="3C230A"/>
                </a:solidFill>
                <a:latin typeface="Times New Roman"/>
              </a:rPr>
              <a:t>АиБ</a:t>
            </a:r>
            <a:r>
              <a:rPr lang="ru-RU" sz="1800" kern="0" dirty="0" smtClean="0">
                <a:solidFill>
                  <a:srgbClr val="3C230A"/>
                </a:solidFill>
                <a:latin typeface="Times New Roman"/>
              </a:rPr>
              <a:t> не доказали наличие альтернативы. Следовательно, меры США были необходимы.</a:t>
            </a:r>
          </a:p>
          <a:p>
            <a:pPr marL="342900" lvl="1" indent="-342900" algn="just" defTabSz="457200">
              <a:buFont typeface="Arial"/>
              <a:buChar char="•"/>
            </a:pPr>
            <a:endParaRPr lang="ru-RU" sz="1600" kern="0" dirty="0">
              <a:solidFill>
                <a:srgbClr val="3C230A"/>
              </a:solidFill>
              <a:latin typeface="Times New Roman"/>
            </a:endParaRPr>
          </a:p>
          <a:p>
            <a:pPr marL="342900" lvl="1" indent="-342900" algn="just" defTabSz="457200">
              <a:buFont typeface="Arial"/>
              <a:buChar char="•"/>
            </a:pPr>
            <a:endParaRPr lang="ru-RU" sz="16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25</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28600" y="929093"/>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19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507"/>
            <a:ext cx="8458200" cy="1143000"/>
          </a:xfrm>
        </p:spPr>
        <p:txBody>
          <a:bodyPr vert="horz" lIns="91440" tIns="45720" rIns="91440" bIns="45720" rtlCol="0" anchor="ctr">
            <a:normAutofit/>
          </a:bodyPr>
          <a:lstStyle/>
          <a:p>
            <a:pPr algn="l"/>
            <a:r>
              <a:rPr lang="ru-RU" sz="2800" b="1" kern="0" dirty="0" smtClean="0">
                <a:solidFill>
                  <a:srgbClr val="00A3DF"/>
                </a:solidFill>
                <a:latin typeface="Times New Roman"/>
              </a:rPr>
              <a:t>Ст. </a:t>
            </a:r>
            <a:r>
              <a:rPr lang="de-DE" sz="2800" b="1" kern="0" dirty="0" smtClean="0">
                <a:solidFill>
                  <a:srgbClr val="00A3DF"/>
                </a:solidFill>
                <a:latin typeface="Times New Roman"/>
              </a:rPr>
              <a:t>XIV</a:t>
            </a:r>
            <a:r>
              <a:rPr lang="en-US" sz="2800" b="1" kern="0" dirty="0" smtClean="0">
                <a:solidFill>
                  <a:srgbClr val="00A3DF"/>
                </a:solidFill>
                <a:latin typeface="Times New Roman"/>
              </a:rPr>
              <a:t>(c) </a:t>
            </a:r>
            <a:r>
              <a:rPr lang="ru-RU" sz="2800" b="1" kern="0" dirty="0" err="1" smtClean="0">
                <a:solidFill>
                  <a:srgbClr val="00A3DF"/>
                </a:solidFill>
                <a:latin typeface="Times New Roman"/>
              </a:rPr>
              <a:t>ГАТС</a:t>
            </a:r>
            <a:endParaRPr lang="en-US" sz="2800" b="1" kern="0" dirty="0">
              <a:solidFill>
                <a:srgbClr val="00A3DF"/>
              </a:solidFill>
              <a:latin typeface="Times New Roman"/>
            </a:endParaRPr>
          </a:p>
        </p:txBody>
      </p:sp>
      <p:sp>
        <p:nvSpPr>
          <p:cNvPr id="3" name="Content Placeholder 2"/>
          <p:cNvSpPr>
            <a:spLocks noGrp="1"/>
          </p:cNvSpPr>
          <p:nvPr>
            <p:ph idx="1"/>
          </p:nvPr>
        </p:nvSpPr>
        <p:spPr>
          <a:xfrm>
            <a:off x="152401" y="972343"/>
            <a:ext cx="8915400" cy="5809457"/>
          </a:xfrm>
        </p:spPr>
        <p:txBody>
          <a:bodyPr vert="horz" lIns="91440" tIns="45720" rIns="91440" bIns="45720" rtlCol="0">
            <a:noAutofit/>
          </a:bodyPr>
          <a:lstStyle/>
          <a:p>
            <a:pPr algn="just" defTabSz="457200">
              <a:buFont typeface="Arial"/>
              <a:buChar char="•"/>
            </a:pPr>
            <a:r>
              <a:rPr lang="ru-RU" sz="1800" kern="0" dirty="0" smtClean="0">
                <a:solidFill>
                  <a:srgbClr val="000000"/>
                </a:solidFill>
                <a:latin typeface="Times New Roman"/>
              </a:rPr>
              <a:t>3 широких примера </a:t>
            </a:r>
            <a:r>
              <a:rPr lang="ru-RU" sz="1800" dirty="0" smtClean="0">
                <a:solidFill>
                  <a:srgbClr val="000000"/>
                </a:solidFill>
                <a:latin typeface="Times New Roman" panose="02020603050405020304" pitchFamily="18" charset="0"/>
                <a:cs typeface="Times New Roman" panose="02020603050405020304" pitchFamily="18" charset="0"/>
              </a:rPr>
              <a:t>законов / правил</a:t>
            </a:r>
            <a:r>
              <a:rPr lang="ru-RU" sz="1800" dirty="0">
                <a:solidFill>
                  <a:srgbClr val="000000"/>
                </a:solidFill>
                <a:latin typeface="Times New Roman" panose="02020603050405020304" pitchFamily="18" charset="0"/>
                <a:cs typeface="Times New Roman" panose="02020603050405020304" pitchFamily="18" charset="0"/>
              </a:rPr>
              <a:t>, которые соответствуют положениям </a:t>
            </a:r>
            <a:r>
              <a:rPr lang="ru-RU" sz="1800" dirty="0" err="1" smtClean="0">
                <a:solidFill>
                  <a:srgbClr val="000000"/>
                </a:solidFill>
                <a:latin typeface="Times New Roman" panose="02020603050405020304" pitchFamily="18" charset="0"/>
                <a:cs typeface="Times New Roman" panose="02020603050405020304" pitchFamily="18" charset="0"/>
              </a:rPr>
              <a:t>ГАТС</a:t>
            </a:r>
            <a:r>
              <a:rPr lang="ru-RU" sz="1800" dirty="0" smtClean="0">
                <a:solidFill>
                  <a:srgbClr val="000000"/>
                </a:solidFill>
                <a:latin typeface="Times New Roman" panose="02020603050405020304" pitchFamily="18" charset="0"/>
                <a:cs typeface="Times New Roman" panose="02020603050405020304" pitchFamily="18" charset="0"/>
              </a:rPr>
              <a:t> и при этом имеют </a:t>
            </a:r>
            <a:r>
              <a:rPr lang="ru-RU" sz="1800" dirty="0">
                <a:solidFill>
                  <a:srgbClr val="000000"/>
                </a:solidFill>
                <a:latin typeface="Times New Roman" panose="02020603050405020304" pitchFamily="18" charset="0"/>
                <a:cs typeface="Times New Roman" panose="02020603050405020304" pitchFamily="18" charset="0"/>
              </a:rPr>
              <a:t>отношение к:</a:t>
            </a:r>
          </a:p>
          <a:p>
            <a:pPr marL="971550" lvl="1" indent="-571500">
              <a:buAutoNum type="romanLcParenR"/>
            </a:pPr>
            <a:r>
              <a:rPr lang="ru-RU" sz="1800" dirty="0">
                <a:solidFill>
                  <a:srgbClr val="000000"/>
                </a:solidFill>
                <a:latin typeface="Times New Roman" panose="02020603050405020304" pitchFamily="18" charset="0"/>
                <a:cs typeface="Times New Roman" panose="02020603050405020304" pitchFamily="18" charset="0"/>
              </a:rPr>
              <a:t>предотвращению вводящей в заблуждение и недобросовестной практики или последствий несоблюдения контрактов в области услуг;</a:t>
            </a:r>
          </a:p>
          <a:p>
            <a:pPr marL="971550" lvl="1" indent="-571500">
              <a:buAutoNum type="romanLcParenR"/>
            </a:pPr>
            <a:r>
              <a:rPr lang="ru-RU" sz="1800" dirty="0">
                <a:solidFill>
                  <a:srgbClr val="000000"/>
                </a:solidFill>
                <a:latin typeface="Times New Roman" panose="02020603050405020304" pitchFamily="18" charset="0"/>
                <a:cs typeface="Times New Roman" panose="02020603050405020304" pitchFamily="18" charset="0"/>
              </a:rPr>
              <a:t>защите от вмешательства в частную жизнь отдельных лиц при обработке и распространении сведений личного характера и защите конфиденциальности сведений о личной жизни и счетов;</a:t>
            </a:r>
          </a:p>
          <a:p>
            <a:pPr marL="971550" lvl="1" indent="-571500">
              <a:buAutoNum type="romanLcParenR"/>
            </a:pPr>
            <a:r>
              <a:rPr lang="ru-RU" sz="1800" dirty="0">
                <a:solidFill>
                  <a:srgbClr val="000000"/>
                </a:solidFill>
                <a:latin typeface="Times New Roman" panose="02020603050405020304" pitchFamily="18" charset="0"/>
                <a:cs typeface="Times New Roman" panose="02020603050405020304" pitchFamily="18" charset="0"/>
              </a:rPr>
              <a:t>б</a:t>
            </a:r>
            <a:r>
              <a:rPr lang="ru-RU" sz="1800" dirty="0" smtClean="0">
                <a:solidFill>
                  <a:srgbClr val="000000"/>
                </a:solidFill>
                <a:latin typeface="Times New Roman" panose="02020603050405020304" pitchFamily="18" charset="0"/>
                <a:cs typeface="Times New Roman" panose="02020603050405020304" pitchFamily="18" charset="0"/>
              </a:rPr>
              <a:t>езопасности.</a:t>
            </a:r>
          </a:p>
          <a:p>
            <a:pPr marL="342900" lvl="1" indent="-342900" algn="just" defTabSz="457200">
              <a:buFont typeface="Arial"/>
              <a:buChar char="•"/>
            </a:pPr>
            <a:r>
              <a:rPr lang="ru-RU" sz="1800" kern="0" dirty="0" smtClean="0">
                <a:solidFill>
                  <a:srgbClr val="000000"/>
                </a:solidFill>
                <a:latin typeface="Times New Roman"/>
              </a:rPr>
              <a:t>АО: этот список – неисчерпывающий (</a:t>
            </a:r>
            <a:r>
              <a:rPr lang="de-DE" sz="1800" kern="0" dirty="0" smtClean="0">
                <a:solidFill>
                  <a:srgbClr val="000000"/>
                </a:solidFill>
                <a:latin typeface="Times New Roman"/>
              </a:rPr>
              <a:t>US </a:t>
            </a:r>
            <a:r>
              <a:rPr lang="en-US" sz="1800" kern="0" dirty="0" smtClean="0">
                <a:solidFill>
                  <a:srgbClr val="000000"/>
                </a:solidFill>
                <a:latin typeface="Times New Roman"/>
              </a:rPr>
              <a:t>– Gambling (2005</a:t>
            </a:r>
            <a:r>
              <a:rPr lang="ru-RU" sz="1800" kern="0" dirty="0" smtClean="0">
                <a:solidFill>
                  <a:srgbClr val="000000"/>
                </a:solidFill>
                <a:latin typeface="Times New Roman"/>
              </a:rPr>
              <a:t> г.</a:t>
            </a:r>
            <a:r>
              <a:rPr lang="en-US" sz="1800" kern="0" dirty="0" smtClean="0">
                <a:solidFill>
                  <a:srgbClr val="000000"/>
                </a:solidFill>
                <a:latin typeface="Times New Roman"/>
              </a:rPr>
              <a:t>))</a:t>
            </a:r>
            <a:r>
              <a:rPr lang="ru-RU" sz="1800" kern="0" dirty="0">
                <a:solidFill>
                  <a:srgbClr val="000000"/>
                </a:solidFill>
                <a:latin typeface="Times New Roman"/>
              </a:rPr>
              <a:t>;</a:t>
            </a:r>
            <a:endParaRPr lang="ru-RU" sz="1800" kern="0" dirty="0" smtClean="0">
              <a:solidFill>
                <a:srgbClr val="000000"/>
              </a:solidFill>
              <a:latin typeface="Times New Roman"/>
            </a:endParaRPr>
          </a:p>
          <a:p>
            <a:pPr marL="342900" lvl="1" indent="-342900" algn="just" defTabSz="457200">
              <a:buFont typeface="Arial"/>
              <a:buChar char="•"/>
            </a:pPr>
            <a:r>
              <a:rPr lang="ru-RU" sz="1800" kern="0" dirty="0" smtClean="0">
                <a:solidFill>
                  <a:srgbClr val="000000"/>
                </a:solidFill>
                <a:latin typeface="Times New Roman"/>
              </a:rPr>
              <a:t>3 критерия: 1) цель; то есть мера должна быть предназначена для того, чтобы обеспечить соблюдение национальных законов или правил; 2) эти законы или правила должны соответствовать Соглашению ВТО (то есть не только ГАТС); 3) мера должна быть необходимой для обеспечения соблюдения национальных законов или правил;</a:t>
            </a:r>
          </a:p>
          <a:p>
            <a:pPr marL="342900" lvl="1" indent="-342900" algn="just" defTabSz="457200">
              <a:buFont typeface="Arial"/>
              <a:buChar char="•"/>
            </a:pPr>
            <a:r>
              <a:rPr lang="ru-RU" sz="1800" kern="0" dirty="0" smtClean="0">
                <a:solidFill>
                  <a:srgbClr val="000000"/>
                </a:solidFill>
                <a:latin typeface="Times New Roman"/>
              </a:rPr>
              <a:t>Для толкования первых 2 элементов </a:t>
            </a:r>
            <a:r>
              <a:rPr lang="ru-RU" sz="1800" kern="0" dirty="0" err="1" smtClean="0">
                <a:solidFill>
                  <a:srgbClr val="000000"/>
                </a:solidFill>
                <a:latin typeface="Times New Roman"/>
              </a:rPr>
              <a:t>ТГ</a:t>
            </a:r>
            <a:r>
              <a:rPr lang="ru-RU" sz="1800" kern="0" dirty="0" smtClean="0">
                <a:solidFill>
                  <a:srgbClr val="000000"/>
                </a:solidFill>
                <a:latin typeface="Times New Roman"/>
              </a:rPr>
              <a:t> обратилась к решениям по делам по ст. ХХ(</a:t>
            </a:r>
            <a:r>
              <a:rPr lang="de-DE" sz="1800" kern="0" dirty="0" smtClean="0">
                <a:solidFill>
                  <a:srgbClr val="000000"/>
                </a:solidFill>
                <a:latin typeface="Times New Roman"/>
              </a:rPr>
              <a:t>d</a:t>
            </a:r>
            <a:r>
              <a:rPr lang="ru-RU" sz="1800" kern="0" dirty="0" smtClean="0">
                <a:solidFill>
                  <a:srgbClr val="000000"/>
                </a:solidFill>
                <a:latin typeface="Times New Roman"/>
              </a:rPr>
              <a:t>) ГАТТ-1994;</a:t>
            </a:r>
          </a:p>
          <a:p>
            <a:pPr marL="342900" lvl="1" indent="-342900" algn="just" defTabSz="457200">
              <a:buFont typeface="Arial"/>
              <a:buChar char="•"/>
            </a:pPr>
            <a:r>
              <a:rPr lang="ru-RU" sz="1800" kern="0" dirty="0" smtClean="0">
                <a:solidFill>
                  <a:srgbClr val="000000"/>
                </a:solidFill>
                <a:latin typeface="Times New Roman"/>
              </a:rPr>
              <a:t>Критерий необходимости – такой же анализ, как по ст. Х</a:t>
            </a:r>
            <a:r>
              <a:rPr lang="de-DE" sz="1800" kern="0" dirty="0" smtClean="0">
                <a:solidFill>
                  <a:srgbClr val="000000"/>
                </a:solidFill>
                <a:latin typeface="Times New Roman"/>
              </a:rPr>
              <a:t>IV</a:t>
            </a:r>
            <a:r>
              <a:rPr lang="en-US" sz="1800" kern="0" dirty="0" smtClean="0">
                <a:solidFill>
                  <a:srgbClr val="000000"/>
                </a:solidFill>
                <a:latin typeface="Times New Roman"/>
              </a:rPr>
              <a:t>(a) </a:t>
            </a:r>
            <a:r>
              <a:rPr lang="ru-RU" sz="1800" kern="0" dirty="0" err="1" smtClean="0">
                <a:solidFill>
                  <a:srgbClr val="000000"/>
                </a:solidFill>
                <a:latin typeface="Times New Roman"/>
              </a:rPr>
              <a:t>ГАТС</a:t>
            </a:r>
            <a:r>
              <a:rPr lang="ru-RU" sz="1800" kern="0" dirty="0" smtClean="0">
                <a:solidFill>
                  <a:srgbClr val="000000"/>
                </a:solidFill>
                <a:latin typeface="Times New Roman"/>
              </a:rPr>
              <a:t>. В этой части ТГ допустила такую же ошибку, как и при анализе с точки зрения ст. </a:t>
            </a:r>
            <a:r>
              <a:rPr lang="ru-RU" sz="1800" kern="0" dirty="0">
                <a:solidFill>
                  <a:srgbClr val="000000"/>
                </a:solidFill>
                <a:latin typeface="Times New Roman"/>
              </a:rPr>
              <a:t>Х</a:t>
            </a:r>
            <a:r>
              <a:rPr lang="de-DE" sz="1800" kern="0" dirty="0">
                <a:solidFill>
                  <a:srgbClr val="000000"/>
                </a:solidFill>
                <a:latin typeface="Times New Roman"/>
              </a:rPr>
              <a:t>IV</a:t>
            </a:r>
            <a:r>
              <a:rPr lang="en-US" sz="1800" kern="0" dirty="0">
                <a:solidFill>
                  <a:srgbClr val="000000"/>
                </a:solidFill>
                <a:latin typeface="Times New Roman"/>
              </a:rPr>
              <a:t>(a) </a:t>
            </a:r>
            <a:r>
              <a:rPr lang="ru-RU" sz="1800" kern="0" dirty="0" err="1" smtClean="0">
                <a:solidFill>
                  <a:srgbClr val="000000"/>
                </a:solidFill>
                <a:latin typeface="Times New Roman"/>
              </a:rPr>
              <a:t>ГАТС</a:t>
            </a:r>
            <a:r>
              <a:rPr lang="ru-RU" sz="1800" kern="0" dirty="0" smtClean="0">
                <a:solidFill>
                  <a:srgbClr val="000000"/>
                </a:solidFill>
                <a:latin typeface="Times New Roman"/>
              </a:rPr>
              <a:t>. АО исправил эту ошибку.</a:t>
            </a:r>
            <a:endParaRPr lang="ru-RU" sz="1800" kern="0" dirty="0">
              <a:solidFill>
                <a:srgbClr val="000000"/>
              </a:solidFill>
              <a:latin typeface="Times New Roman"/>
            </a:endParaRPr>
          </a:p>
          <a:p>
            <a:pPr marL="342900" lvl="1" indent="-342900" algn="just" defTabSz="457200">
              <a:buFont typeface="Arial"/>
              <a:buChar char="•"/>
            </a:pPr>
            <a:endParaRPr lang="ru-RU" sz="1800" kern="0" dirty="0">
              <a:solidFill>
                <a:srgbClr val="000000"/>
              </a:solidFill>
              <a:latin typeface="Times New Roman"/>
            </a:endParaRPr>
          </a:p>
          <a:p>
            <a:pPr algn="just" defTabSz="457200">
              <a:buFont typeface="Arial"/>
              <a:buChar char="•"/>
            </a:pPr>
            <a:endParaRPr lang="ru-RU" sz="1800" kern="0" dirty="0">
              <a:solidFill>
                <a:srgbClr val="000000"/>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26</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220737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vert="horz" lIns="91440" tIns="45720" rIns="91440" bIns="45720" rtlCol="0" anchor="ctr">
            <a:normAutofit/>
          </a:bodyPr>
          <a:lstStyle/>
          <a:p>
            <a:pPr algn="l"/>
            <a:r>
              <a:rPr lang="ru-RU" sz="2800" b="1" kern="0" dirty="0" smtClean="0">
                <a:solidFill>
                  <a:srgbClr val="00A3DF"/>
                </a:solidFill>
                <a:latin typeface="Times New Roman"/>
              </a:rPr>
              <a:t>Прочие пункты ст. </a:t>
            </a:r>
            <a:r>
              <a:rPr lang="de-DE" sz="2800" b="1" kern="0" dirty="0" smtClean="0">
                <a:solidFill>
                  <a:srgbClr val="00A3DF"/>
                </a:solidFill>
                <a:latin typeface="Times New Roman"/>
              </a:rPr>
              <a:t>XIV </a:t>
            </a:r>
            <a:r>
              <a:rPr lang="ru-RU" sz="2800" b="1" kern="0" dirty="0" err="1" smtClean="0">
                <a:solidFill>
                  <a:srgbClr val="00A3DF"/>
                </a:solidFill>
                <a:latin typeface="Times New Roman"/>
              </a:rPr>
              <a:t>ГАТС</a:t>
            </a:r>
            <a:endParaRPr lang="en-US" sz="2800" b="1" kern="0" dirty="0">
              <a:solidFill>
                <a:srgbClr val="00A3DF"/>
              </a:solidFill>
              <a:latin typeface="Times New Roman"/>
            </a:endParaRPr>
          </a:p>
        </p:txBody>
      </p:sp>
      <p:sp>
        <p:nvSpPr>
          <p:cNvPr id="3" name="Content Placeholder 2"/>
          <p:cNvSpPr>
            <a:spLocks noGrp="1"/>
          </p:cNvSpPr>
          <p:nvPr>
            <p:ph idx="1"/>
          </p:nvPr>
        </p:nvSpPr>
        <p:spPr>
          <a:xfrm>
            <a:off x="228600" y="731519"/>
            <a:ext cx="8686800" cy="5974081"/>
          </a:xfrm>
        </p:spPr>
        <p:txBody>
          <a:bodyPr>
            <a:noAutofit/>
          </a:bodyPr>
          <a:lstStyle/>
          <a:p>
            <a:pPr algn="just" defTabSz="457200">
              <a:buFont typeface="Arial"/>
              <a:buChar char="•"/>
            </a:pPr>
            <a:r>
              <a:rPr lang="ru-RU" sz="1600" kern="0" dirty="0" smtClean="0">
                <a:solidFill>
                  <a:srgbClr val="3C230A"/>
                </a:solidFill>
                <a:latin typeface="Times New Roman"/>
              </a:rPr>
              <a:t>Пункт </a:t>
            </a:r>
            <a:r>
              <a:rPr lang="en-US" sz="1600" kern="0" dirty="0" smtClean="0">
                <a:solidFill>
                  <a:srgbClr val="3C230A"/>
                </a:solidFill>
                <a:latin typeface="Times New Roman"/>
              </a:rPr>
              <a:t>(b)</a:t>
            </a:r>
            <a:r>
              <a:rPr lang="ru-RU" sz="1600" kern="0" dirty="0" smtClean="0">
                <a:solidFill>
                  <a:srgbClr val="3C230A"/>
                </a:solidFill>
                <a:latin typeface="Times New Roman"/>
              </a:rPr>
              <a:t>: меры должны быть «необходимыми»; </a:t>
            </a:r>
            <a:r>
              <a:rPr lang="ru-RU" sz="1600" kern="0" dirty="0">
                <a:solidFill>
                  <a:srgbClr val="3C230A"/>
                </a:solidFill>
                <a:latin typeface="Times New Roman"/>
              </a:rPr>
              <a:t>п</a:t>
            </a:r>
            <a:r>
              <a:rPr lang="ru-RU" sz="1600" kern="0" dirty="0" smtClean="0">
                <a:solidFill>
                  <a:srgbClr val="3C230A"/>
                </a:solidFill>
                <a:latin typeface="Times New Roman"/>
              </a:rPr>
              <a:t>ункты (</a:t>
            </a:r>
            <a:r>
              <a:rPr lang="de-DE" sz="1600" kern="0" dirty="0" smtClean="0">
                <a:solidFill>
                  <a:srgbClr val="3C230A"/>
                </a:solidFill>
                <a:latin typeface="Times New Roman"/>
              </a:rPr>
              <a:t>d</a:t>
            </a:r>
            <a:r>
              <a:rPr lang="ru-RU" sz="1600" kern="0" dirty="0" smtClean="0">
                <a:solidFill>
                  <a:srgbClr val="3C230A"/>
                </a:solidFill>
                <a:latin typeface="Times New Roman"/>
              </a:rPr>
              <a:t>) и (</a:t>
            </a:r>
            <a:r>
              <a:rPr lang="de-DE" sz="1600" kern="0" dirty="0" smtClean="0">
                <a:solidFill>
                  <a:srgbClr val="3C230A"/>
                </a:solidFill>
                <a:latin typeface="Times New Roman"/>
              </a:rPr>
              <a:t>e</a:t>
            </a:r>
            <a:r>
              <a:rPr lang="ru-RU" sz="1600" kern="0" dirty="0" smtClean="0">
                <a:solidFill>
                  <a:srgbClr val="3C230A"/>
                </a:solidFill>
                <a:latin typeface="Times New Roman"/>
              </a:rPr>
              <a:t>) – такого требования нет.</a:t>
            </a:r>
          </a:p>
          <a:p>
            <a:pPr algn="just" defTabSz="457200">
              <a:buFont typeface="Arial"/>
              <a:buChar char="•"/>
            </a:pPr>
            <a:r>
              <a:rPr lang="ru-RU" sz="1600" kern="0" dirty="0" smtClean="0">
                <a:solidFill>
                  <a:srgbClr val="3C230A"/>
                </a:solidFill>
                <a:latin typeface="Times New Roman"/>
              </a:rPr>
              <a:t>Анализ по </a:t>
            </a:r>
            <a:r>
              <a:rPr lang="ru-RU" sz="1600" kern="0" dirty="0" err="1" smtClean="0">
                <a:solidFill>
                  <a:srgbClr val="3C230A"/>
                </a:solidFill>
                <a:latin typeface="Times New Roman"/>
              </a:rPr>
              <a:t>пукнту</a:t>
            </a:r>
            <a:r>
              <a:rPr lang="ru-RU" sz="1600" kern="0" dirty="0" smtClean="0">
                <a:solidFill>
                  <a:srgbClr val="3C230A"/>
                </a:solidFill>
                <a:latin typeface="Times New Roman"/>
              </a:rPr>
              <a:t> </a:t>
            </a:r>
            <a:r>
              <a:rPr lang="en-US" sz="1600" kern="0" dirty="0">
                <a:solidFill>
                  <a:srgbClr val="3C230A"/>
                </a:solidFill>
                <a:latin typeface="Times New Roman"/>
              </a:rPr>
              <a:t>(b</a:t>
            </a:r>
            <a:r>
              <a:rPr lang="en-US" sz="1600" kern="0" dirty="0" smtClean="0">
                <a:solidFill>
                  <a:srgbClr val="3C230A"/>
                </a:solidFill>
                <a:latin typeface="Times New Roman"/>
              </a:rPr>
              <a:t>)</a:t>
            </a:r>
            <a:r>
              <a:rPr lang="ru-RU" sz="1600" kern="0" dirty="0" smtClean="0">
                <a:solidFill>
                  <a:srgbClr val="3C230A"/>
                </a:solidFill>
                <a:latin typeface="Times New Roman"/>
              </a:rPr>
              <a:t> будет, скорее всего, таким же, как и по пунктам (а) и (с);</a:t>
            </a:r>
          </a:p>
          <a:p>
            <a:pPr algn="just" defTabSz="457200">
              <a:buFont typeface="Arial"/>
              <a:buChar char="•"/>
            </a:pPr>
            <a:r>
              <a:rPr lang="ru-RU" sz="1600" kern="0" dirty="0">
                <a:solidFill>
                  <a:srgbClr val="3C230A"/>
                </a:solidFill>
                <a:latin typeface="Times New Roman"/>
              </a:rPr>
              <a:t>Пункты (</a:t>
            </a:r>
            <a:r>
              <a:rPr lang="de-DE" sz="1600" kern="0" dirty="0">
                <a:solidFill>
                  <a:srgbClr val="3C230A"/>
                </a:solidFill>
                <a:latin typeface="Times New Roman"/>
              </a:rPr>
              <a:t>d</a:t>
            </a:r>
            <a:r>
              <a:rPr lang="ru-RU" sz="1600" kern="0" dirty="0">
                <a:solidFill>
                  <a:srgbClr val="3C230A"/>
                </a:solidFill>
                <a:latin typeface="Times New Roman"/>
              </a:rPr>
              <a:t>) и (</a:t>
            </a:r>
            <a:r>
              <a:rPr lang="de-DE" sz="1600" kern="0" dirty="0">
                <a:solidFill>
                  <a:srgbClr val="3C230A"/>
                </a:solidFill>
                <a:latin typeface="Times New Roman"/>
              </a:rPr>
              <a:t>e</a:t>
            </a:r>
            <a:r>
              <a:rPr lang="ru-RU" sz="1600" kern="0" dirty="0" smtClean="0">
                <a:solidFill>
                  <a:srgbClr val="3C230A"/>
                </a:solidFill>
                <a:latin typeface="Times New Roman"/>
              </a:rPr>
              <a:t>) – узкая сфера применения (обязательство по национальному режиму и по РНБ, ст. </a:t>
            </a:r>
            <a:r>
              <a:rPr lang="de-DE" sz="1600" kern="0" dirty="0" smtClean="0">
                <a:solidFill>
                  <a:srgbClr val="3C230A"/>
                </a:solidFill>
                <a:latin typeface="Times New Roman"/>
              </a:rPr>
              <a:t>XVII </a:t>
            </a:r>
            <a:r>
              <a:rPr lang="ru-RU" sz="1600" kern="0" dirty="0" smtClean="0">
                <a:solidFill>
                  <a:srgbClr val="3C230A"/>
                </a:solidFill>
                <a:latin typeface="Times New Roman"/>
              </a:rPr>
              <a:t>и </a:t>
            </a:r>
            <a:r>
              <a:rPr lang="de-DE" sz="1600" kern="0" dirty="0" smtClean="0">
                <a:solidFill>
                  <a:srgbClr val="3C230A"/>
                </a:solidFill>
                <a:latin typeface="Times New Roman"/>
              </a:rPr>
              <a:t>II</a:t>
            </a:r>
            <a:r>
              <a:rPr lang="ru-RU" sz="1600" kern="0" dirty="0" smtClean="0">
                <a:solidFill>
                  <a:srgbClr val="3C230A"/>
                </a:solidFill>
                <a:latin typeface="Times New Roman"/>
              </a:rPr>
              <a:t> ГАТС соответственно);</a:t>
            </a:r>
          </a:p>
          <a:p>
            <a:pPr algn="just" defTabSz="457200">
              <a:buFont typeface="Arial"/>
              <a:buChar char="•"/>
            </a:pPr>
            <a:r>
              <a:rPr lang="ru-RU" sz="1600" kern="0" dirty="0" smtClean="0">
                <a:solidFill>
                  <a:srgbClr val="3C230A"/>
                </a:solidFill>
                <a:latin typeface="Times New Roman"/>
              </a:rPr>
              <a:t>Сноска </a:t>
            </a:r>
            <a:r>
              <a:rPr lang="ru-RU" sz="1600" kern="0" dirty="0">
                <a:solidFill>
                  <a:srgbClr val="3C230A"/>
                </a:solidFill>
                <a:latin typeface="Times New Roman"/>
              </a:rPr>
              <a:t>к </a:t>
            </a:r>
            <a:r>
              <a:rPr lang="ru-RU" sz="1600" kern="0" dirty="0" smtClean="0">
                <a:solidFill>
                  <a:srgbClr val="3C230A"/>
                </a:solidFill>
                <a:latin typeface="Times New Roman"/>
              </a:rPr>
              <a:t>пункту (</a:t>
            </a:r>
            <a:r>
              <a:rPr lang="de-DE" sz="1600" kern="0" dirty="0">
                <a:solidFill>
                  <a:srgbClr val="3C230A"/>
                </a:solidFill>
                <a:latin typeface="Times New Roman"/>
              </a:rPr>
              <a:t>d</a:t>
            </a:r>
            <a:r>
              <a:rPr lang="ru-RU" sz="1600" kern="0" dirty="0" smtClean="0">
                <a:solidFill>
                  <a:srgbClr val="3C230A"/>
                </a:solidFill>
                <a:latin typeface="Times New Roman"/>
              </a:rPr>
              <a:t>): неисчерпывающий список с примерами мер, которые члены ВТО вправе принимать или принудительно исполнять в сфере прямого налогообложения</a:t>
            </a:r>
            <a:r>
              <a:rPr lang="ru-RU" sz="1600" kern="0" dirty="0">
                <a:solidFill>
                  <a:srgbClr val="3C230A"/>
                </a:solidFill>
                <a:latin typeface="Times New Roman"/>
              </a:rPr>
              <a:t>;</a:t>
            </a:r>
            <a:endParaRPr lang="ru-RU" sz="1600" kern="0" dirty="0" smtClean="0">
              <a:solidFill>
                <a:srgbClr val="3C230A"/>
              </a:solidFill>
              <a:latin typeface="Times New Roman"/>
            </a:endParaRPr>
          </a:p>
          <a:p>
            <a:pPr algn="just" defTabSz="457200">
              <a:buFont typeface="Arial"/>
              <a:buChar char="•"/>
            </a:pPr>
            <a:r>
              <a:rPr lang="ru-RU" sz="1600" kern="0" dirty="0" smtClean="0">
                <a:solidFill>
                  <a:srgbClr val="3C230A"/>
                </a:solidFill>
                <a:latin typeface="Times New Roman"/>
              </a:rPr>
              <a:t>В ст. </a:t>
            </a:r>
            <a:r>
              <a:rPr lang="de-DE" sz="1600" kern="0" dirty="0" smtClean="0">
                <a:solidFill>
                  <a:srgbClr val="3C230A"/>
                </a:solidFill>
                <a:latin typeface="Times New Roman"/>
              </a:rPr>
              <a:t>XIV </a:t>
            </a:r>
            <a:r>
              <a:rPr lang="ru-RU" sz="1600" kern="0" dirty="0" err="1" smtClean="0">
                <a:solidFill>
                  <a:srgbClr val="3C230A"/>
                </a:solidFill>
                <a:latin typeface="Times New Roman"/>
              </a:rPr>
              <a:t>ГАТС</a:t>
            </a:r>
            <a:r>
              <a:rPr lang="ru-RU" sz="1600" kern="0" dirty="0" smtClean="0">
                <a:solidFill>
                  <a:srgbClr val="3C230A"/>
                </a:solidFill>
                <a:latin typeface="Times New Roman"/>
              </a:rPr>
              <a:t> нет пункта, аналогичного ст. </a:t>
            </a:r>
            <a:r>
              <a:rPr lang="de-DE" sz="1600" kern="0" dirty="0" smtClean="0">
                <a:solidFill>
                  <a:srgbClr val="3C230A"/>
                </a:solidFill>
                <a:latin typeface="Times New Roman"/>
              </a:rPr>
              <a:t>XX</a:t>
            </a:r>
            <a:r>
              <a:rPr lang="en-US" sz="1600" kern="0" dirty="0" smtClean="0">
                <a:solidFill>
                  <a:srgbClr val="3C230A"/>
                </a:solidFill>
                <a:latin typeface="Times New Roman"/>
              </a:rPr>
              <a:t>(g) </a:t>
            </a:r>
            <a:r>
              <a:rPr lang="ru-RU" sz="1600" kern="0" dirty="0" smtClean="0">
                <a:solidFill>
                  <a:srgbClr val="3C230A"/>
                </a:solidFill>
                <a:latin typeface="Times New Roman"/>
              </a:rPr>
              <a:t>ГАТТ 1994 г. (сохранение </a:t>
            </a:r>
            <a:r>
              <a:rPr lang="ru-RU" sz="1600" kern="0" dirty="0" err="1" smtClean="0">
                <a:solidFill>
                  <a:srgbClr val="3C230A"/>
                </a:solidFill>
                <a:latin typeface="Times New Roman"/>
              </a:rPr>
              <a:t>исчерпаемых</a:t>
            </a:r>
            <a:r>
              <a:rPr lang="ru-RU" sz="1600" kern="0" dirty="0" smtClean="0">
                <a:solidFill>
                  <a:srgbClr val="3C230A"/>
                </a:solidFill>
                <a:latin typeface="Times New Roman"/>
              </a:rPr>
              <a:t> природных ресурсов). Поскольку меры, необходимые для защиты окружающей среды, как правило, имеют целью защиту жизни или здоровья человека, животных или растений, не очевидно, что есть потребность предусматривать больше, чем сказано в ст. </a:t>
            </a:r>
            <a:r>
              <a:rPr lang="de-DE" sz="1600" kern="0" dirty="0" smtClean="0">
                <a:solidFill>
                  <a:srgbClr val="3C230A"/>
                </a:solidFill>
                <a:latin typeface="Times New Roman"/>
              </a:rPr>
              <a:t>XIV(b) </a:t>
            </a:r>
            <a:r>
              <a:rPr lang="ru-RU" sz="1600" kern="0" dirty="0" err="1" smtClean="0">
                <a:solidFill>
                  <a:srgbClr val="3C230A"/>
                </a:solidFill>
                <a:latin typeface="Times New Roman"/>
              </a:rPr>
              <a:t>ГАТС</a:t>
            </a:r>
            <a:r>
              <a:rPr lang="ru-RU" sz="1600" kern="0" dirty="0" smtClean="0">
                <a:solidFill>
                  <a:srgbClr val="3C230A"/>
                </a:solidFill>
                <a:latin typeface="Times New Roman"/>
              </a:rPr>
              <a:t> (</a:t>
            </a:r>
            <a:r>
              <a:rPr lang="de-DE" sz="1600" kern="0" dirty="0" smtClean="0">
                <a:solidFill>
                  <a:srgbClr val="3C230A"/>
                </a:solidFill>
                <a:latin typeface="Times New Roman"/>
              </a:rPr>
              <a:t>1993 Uruguay </a:t>
            </a:r>
            <a:r>
              <a:rPr lang="en-US" sz="1600" kern="0" dirty="0" smtClean="0">
                <a:solidFill>
                  <a:srgbClr val="3C230A"/>
                </a:solidFill>
                <a:latin typeface="Times New Roman"/>
              </a:rPr>
              <a:t>Round Decision on Trade in Services and the Environment</a:t>
            </a:r>
            <a:r>
              <a:rPr lang="ru-RU" sz="1600" kern="0" dirty="0" smtClean="0">
                <a:solidFill>
                  <a:srgbClr val="3C230A"/>
                </a:solidFill>
                <a:latin typeface="Times New Roman"/>
              </a:rPr>
              <a:t>). Однако это же решение требует от Комитета по торговле и окружающей среде (англ.: </a:t>
            </a:r>
            <a:r>
              <a:rPr lang="en-US" sz="1600" kern="0" dirty="0" smtClean="0">
                <a:solidFill>
                  <a:srgbClr val="3C230A"/>
                </a:solidFill>
                <a:latin typeface="Times New Roman"/>
              </a:rPr>
              <a:t>Committee on Trade and Environment</a:t>
            </a:r>
            <a:r>
              <a:rPr lang="ru-RU" sz="1600" kern="0" dirty="0" smtClean="0">
                <a:solidFill>
                  <a:srgbClr val="3C230A"/>
                </a:solidFill>
                <a:latin typeface="Times New Roman"/>
              </a:rPr>
              <a:t>) изучить и доложить, требуется ли какое-либо изменение в ст. </a:t>
            </a:r>
            <a:r>
              <a:rPr lang="de-DE" sz="1600" kern="0" dirty="0" smtClean="0">
                <a:solidFill>
                  <a:srgbClr val="3C230A"/>
                </a:solidFill>
                <a:latin typeface="Times New Roman"/>
              </a:rPr>
              <a:t>XIV</a:t>
            </a:r>
            <a:r>
              <a:rPr lang="ru-RU" sz="1600" kern="0" dirty="0" smtClean="0">
                <a:solidFill>
                  <a:srgbClr val="3C230A"/>
                </a:solidFill>
                <a:latin typeface="Times New Roman"/>
              </a:rPr>
              <a:t>, чтобы учесть отношения между торговлей услугами и окружающей средой, включая устойчивое развитие. Никакого изменения ст. </a:t>
            </a:r>
            <a:r>
              <a:rPr lang="de-DE" sz="1600" kern="0" dirty="0" smtClean="0">
                <a:solidFill>
                  <a:srgbClr val="3C230A"/>
                </a:solidFill>
                <a:latin typeface="Times New Roman"/>
              </a:rPr>
              <a:t>XIV </a:t>
            </a:r>
            <a:r>
              <a:rPr lang="ru-RU" sz="1600" kern="0" dirty="0" err="1" smtClean="0">
                <a:solidFill>
                  <a:srgbClr val="3C230A"/>
                </a:solidFill>
                <a:latin typeface="Times New Roman"/>
              </a:rPr>
              <a:t>ГАТС</a:t>
            </a:r>
            <a:r>
              <a:rPr lang="ru-RU" sz="1600" kern="0" dirty="0" smtClean="0">
                <a:solidFill>
                  <a:srgbClr val="3C230A"/>
                </a:solidFill>
                <a:latin typeface="Times New Roman"/>
              </a:rPr>
              <a:t> за этим не последовало.</a:t>
            </a:r>
            <a:endParaRPr lang="ru-RU" sz="16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27</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83831" y="673576"/>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260032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vert="horz" lIns="91440" tIns="45720" rIns="91440" bIns="45720" rtlCol="0" anchor="ctr">
            <a:normAutofit/>
          </a:bodyPr>
          <a:lstStyle/>
          <a:p>
            <a:pPr algn="l"/>
            <a:r>
              <a:rPr lang="ru-RU" sz="2800" b="1" kern="0" dirty="0" smtClean="0">
                <a:solidFill>
                  <a:srgbClr val="00A3DF"/>
                </a:solidFill>
                <a:latin typeface="Times New Roman"/>
              </a:rPr>
              <a:t>«Шапка» ст. </a:t>
            </a:r>
            <a:r>
              <a:rPr lang="de-DE" sz="2800" b="1" kern="0" dirty="0" smtClean="0">
                <a:solidFill>
                  <a:srgbClr val="00A3DF"/>
                </a:solidFill>
                <a:latin typeface="Times New Roman"/>
              </a:rPr>
              <a:t>XIV </a:t>
            </a:r>
            <a:r>
              <a:rPr lang="ru-RU" sz="2800" b="1" kern="0" dirty="0" err="1" smtClean="0">
                <a:solidFill>
                  <a:srgbClr val="00A3DF"/>
                </a:solidFill>
                <a:latin typeface="Times New Roman"/>
              </a:rPr>
              <a:t>ГАТС</a:t>
            </a:r>
            <a:endParaRPr lang="en-US" sz="2800" b="1" kern="0" dirty="0">
              <a:solidFill>
                <a:srgbClr val="00A3DF"/>
              </a:solidFill>
              <a:latin typeface="Times New Roman"/>
            </a:endParaRPr>
          </a:p>
        </p:txBody>
      </p:sp>
      <p:sp>
        <p:nvSpPr>
          <p:cNvPr id="3" name="Content Placeholder 2"/>
          <p:cNvSpPr>
            <a:spLocks noGrp="1"/>
          </p:cNvSpPr>
          <p:nvPr>
            <p:ph idx="1"/>
          </p:nvPr>
        </p:nvSpPr>
        <p:spPr>
          <a:xfrm>
            <a:off x="176211" y="972344"/>
            <a:ext cx="8891589" cy="5580856"/>
          </a:xfrm>
        </p:spPr>
        <p:txBody>
          <a:bodyPr vert="horz" lIns="91440" tIns="45720" rIns="91440" bIns="45720" rtlCol="0">
            <a:normAutofit/>
          </a:bodyPr>
          <a:lstStyle/>
          <a:p>
            <a:pPr algn="just" defTabSz="457200">
              <a:buFont typeface="Arial"/>
            </a:pPr>
            <a:r>
              <a:rPr lang="ru-RU" sz="1800" kern="0" dirty="0" smtClean="0">
                <a:solidFill>
                  <a:srgbClr val="3C230A"/>
                </a:solidFill>
                <a:latin typeface="Times New Roman"/>
              </a:rPr>
              <a:t>Требование «шапки»: меры </a:t>
            </a:r>
            <a:r>
              <a:rPr lang="ru-RU" sz="1800" kern="0" dirty="0">
                <a:solidFill>
                  <a:srgbClr val="3C230A"/>
                </a:solidFill>
                <a:latin typeface="Times New Roman"/>
              </a:rPr>
              <a:t>не </a:t>
            </a:r>
            <a:r>
              <a:rPr lang="ru-RU" sz="1800" kern="0" dirty="0" smtClean="0">
                <a:solidFill>
                  <a:srgbClr val="3C230A"/>
                </a:solidFill>
                <a:latin typeface="Times New Roman"/>
              </a:rPr>
              <a:t>должны применяться </a:t>
            </a:r>
            <a:r>
              <a:rPr lang="ru-RU" sz="1800" kern="0" dirty="0">
                <a:solidFill>
                  <a:srgbClr val="3C230A"/>
                </a:solidFill>
                <a:latin typeface="Times New Roman"/>
              </a:rPr>
              <a:t>способом, который создает </a:t>
            </a:r>
            <a:r>
              <a:rPr lang="ru-RU" sz="1800" kern="0" dirty="0" smtClean="0">
                <a:solidFill>
                  <a:srgbClr val="3C230A"/>
                </a:solidFill>
                <a:latin typeface="Times New Roman"/>
              </a:rPr>
              <a:t>(1) произвольную </a:t>
            </a:r>
            <a:r>
              <a:rPr lang="ru-RU" sz="1800" kern="0" dirty="0">
                <a:solidFill>
                  <a:srgbClr val="3C230A"/>
                </a:solidFill>
                <a:latin typeface="Times New Roman"/>
              </a:rPr>
              <a:t>или </a:t>
            </a:r>
            <a:r>
              <a:rPr lang="ru-RU" sz="1800" kern="0" dirty="0" smtClean="0">
                <a:solidFill>
                  <a:srgbClr val="3C230A"/>
                </a:solidFill>
                <a:latin typeface="Times New Roman"/>
              </a:rPr>
              <a:t>неоправданную дискриминацию </a:t>
            </a:r>
            <a:r>
              <a:rPr lang="ru-RU" sz="1800" kern="0" dirty="0">
                <a:solidFill>
                  <a:srgbClr val="3C230A"/>
                </a:solidFill>
                <a:latin typeface="Times New Roman"/>
              </a:rPr>
              <a:t>между странами, где преобладают схожие условия, или </a:t>
            </a:r>
            <a:r>
              <a:rPr lang="ru-RU" sz="1800" kern="0" dirty="0" smtClean="0">
                <a:solidFill>
                  <a:srgbClr val="3C230A"/>
                </a:solidFill>
                <a:latin typeface="Times New Roman"/>
              </a:rPr>
              <a:t>(2) скрытые </a:t>
            </a:r>
            <a:r>
              <a:rPr lang="ru-RU" sz="1800" kern="0" dirty="0">
                <a:solidFill>
                  <a:srgbClr val="3C230A"/>
                </a:solidFill>
                <a:latin typeface="Times New Roman"/>
              </a:rPr>
              <a:t>ограничения для торговли </a:t>
            </a:r>
            <a:r>
              <a:rPr lang="ru-RU" sz="1800" kern="0" dirty="0" smtClean="0">
                <a:solidFill>
                  <a:srgbClr val="3C230A"/>
                </a:solidFill>
                <a:latin typeface="Times New Roman"/>
              </a:rPr>
              <a:t>услугами;</a:t>
            </a:r>
          </a:p>
          <a:p>
            <a:pPr algn="just" defTabSz="457200">
              <a:buFont typeface="Arial"/>
            </a:pPr>
            <a:r>
              <a:rPr lang="ru-RU" sz="1800" kern="0" dirty="0" smtClean="0">
                <a:solidFill>
                  <a:srgbClr val="3C230A"/>
                </a:solidFill>
                <a:latin typeface="Times New Roman"/>
              </a:rPr>
              <a:t>Поскольку текст «шапки» ст. </a:t>
            </a:r>
            <a:r>
              <a:rPr lang="de-DE" sz="1800" kern="0" dirty="0" smtClean="0">
                <a:solidFill>
                  <a:srgbClr val="3C230A"/>
                </a:solidFill>
                <a:latin typeface="Times New Roman"/>
              </a:rPr>
              <a:t>XIV </a:t>
            </a:r>
            <a:r>
              <a:rPr lang="ru-RU" sz="1800" kern="0" dirty="0" err="1" smtClean="0">
                <a:solidFill>
                  <a:srgbClr val="3C230A"/>
                </a:solidFill>
                <a:latin typeface="Times New Roman"/>
              </a:rPr>
              <a:t>ГАТС</a:t>
            </a:r>
            <a:r>
              <a:rPr lang="ru-RU" sz="1800" kern="0" dirty="0" smtClean="0">
                <a:solidFill>
                  <a:srgbClr val="3C230A"/>
                </a:solidFill>
                <a:latin typeface="Times New Roman"/>
              </a:rPr>
              <a:t> очень похож на текст «шапки» ст. ХХ ГАТТ 1994 г., для толкования и применения </a:t>
            </a:r>
            <a:r>
              <a:rPr lang="ru-RU" sz="1800" kern="0" dirty="0">
                <a:solidFill>
                  <a:srgbClr val="3C230A"/>
                </a:solidFill>
                <a:latin typeface="Times New Roman"/>
              </a:rPr>
              <a:t>«шапки» ст. </a:t>
            </a:r>
            <a:r>
              <a:rPr lang="de-DE" sz="1800" kern="0" dirty="0">
                <a:solidFill>
                  <a:srgbClr val="3C230A"/>
                </a:solidFill>
                <a:latin typeface="Times New Roman"/>
              </a:rPr>
              <a:t>XIV </a:t>
            </a:r>
            <a:r>
              <a:rPr lang="ru-RU" sz="1800" kern="0" dirty="0" err="1">
                <a:solidFill>
                  <a:srgbClr val="3C230A"/>
                </a:solidFill>
                <a:latin typeface="Times New Roman"/>
              </a:rPr>
              <a:t>ГАТС</a:t>
            </a:r>
            <a:r>
              <a:rPr lang="ru-RU" sz="1800" kern="0" dirty="0">
                <a:solidFill>
                  <a:srgbClr val="3C230A"/>
                </a:solidFill>
                <a:latin typeface="Times New Roman"/>
              </a:rPr>
              <a:t> </a:t>
            </a:r>
            <a:r>
              <a:rPr lang="ru-RU" sz="1800" kern="0" dirty="0" smtClean="0">
                <a:solidFill>
                  <a:srgbClr val="3C230A"/>
                </a:solidFill>
                <a:latin typeface="Times New Roman"/>
              </a:rPr>
              <a:t>можно извлечь много уроков из практики по ст. ХХ ГАТТ (</a:t>
            </a:r>
            <a:r>
              <a:rPr lang="de-DE" sz="1800" kern="0" dirty="0" smtClean="0">
                <a:solidFill>
                  <a:srgbClr val="3C230A"/>
                </a:solidFill>
                <a:latin typeface="Times New Roman"/>
              </a:rPr>
              <a:t>US </a:t>
            </a:r>
            <a:r>
              <a:rPr lang="en-US" sz="1800" kern="0" dirty="0" smtClean="0">
                <a:solidFill>
                  <a:srgbClr val="3C230A"/>
                </a:solidFill>
                <a:latin typeface="Times New Roman"/>
              </a:rPr>
              <a:t>– Gambling (2005</a:t>
            </a:r>
            <a:r>
              <a:rPr lang="ru-RU" sz="1800" kern="0" dirty="0" smtClean="0">
                <a:solidFill>
                  <a:srgbClr val="3C230A"/>
                </a:solidFill>
                <a:latin typeface="Times New Roman"/>
              </a:rPr>
              <a:t> г.</a:t>
            </a:r>
            <a:r>
              <a:rPr lang="en-US" sz="1800" kern="0" dirty="0" smtClean="0">
                <a:solidFill>
                  <a:srgbClr val="3C230A"/>
                </a:solidFill>
                <a:latin typeface="Times New Roman"/>
              </a:rPr>
              <a:t>)</a:t>
            </a:r>
            <a:r>
              <a:rPr lang="ru-RU" sz="1800" kern="0" dirty="0" smtClean="0">
                <a:solidFill>
                  <a:srgbClr val="3C230A"/>
                </a:solidFill>
                <a:latin typeface="Times New Roman"/>
              </a:rPr>
              <a:t>)</a:t>
            </a:r>
            <a:r>
              <a:rPr lang="ru-RU" sz="1800" kern="0" dirty="0">
                <a:solidFill>
                  <a:srgbClr val="3C230A"/>
                </a:solidFill>
                <a:latin typeface="Times New Roman"/>
              </a:rPr>
              <a:t>;</a:t>
            </a:r>
            <a:endParaRPr lang="en-US" sz="1800" kern="0" dirty="0" smtClean="0">
              <a:solidFill>
                <a:srgbClr val="3C230A"/>
              </a:solidFill>
              <a:latin typeface="Times New Roman"/>
            </a:endParaRPr>
          </a:p>
          <a:p>
            <a:pPr algn="just" defTabSz="457200">
              <a:buFont typeface="Arial"/>
            </a:pPr>
            <a:r>
              <a:rPr lang="ru-RU" sz="1800" kern="0" dirty="0" smtClean="0">
                <a:solidFill>
                  <a:srgbClr val="3C230A"/>
                </a:solidFill>
                <a:latin typeface="Times New Roman"/>
              </a:rPr>
              <a:t>Отсутствие единообразия в практике США приводит к выводу, что меры США, которые оспаривали </a:t>
            </a:r>
            <a:r>
              <a:rPr lang="ru-RU" sz="1800" kern="0" dirty="0" err="1" smtClean="0">
                <a:solidFill>
                  <a:srgbClr val="3C230A"/>
                </a:solidFill>
                <a:latin typeface="Times New Roman"/>
              </a:rPr>
              <a:t>АиБ</a:t>
            </a:r>
            <a:r>
              <a:rPr lang="ru-RU" sz="1800" kern="0" dirty="0" smtClean="0">
                <a:solidFill>
                  <a:srgbClr val="3C230A"/>
                </a:solidFill>
                <a:latin typeface="Times New Roman"/>
              </a:rPr>
              <a:t>, применяются именно </a:t>
            </a:r>
            <a:r>
              <a:rPr lang="ru-RU" sz="1800" kern="0" dirty="0">
                <a:solidFill>
                  <a:srgbClr val="3C230A"/>
                </a:solidFill>
                <a:latin typeface="Times New Roman"/>
              </a:rPr>
              <a:t>способом, который создает </a:t>
            </a:r>
            <a:r>
              <a:rPr lang="ru-RU" sz="1800" kern="0" dirty="0" smtClean="0">
                <a:solidFill>
                  <a:srgbClr val="3C230A"/>
                </a:solidFill>
                <a:latin typeface="Times New Roman"/>
              </a:rPr>
              <a:t>произвольную </a:t>
            </a:r>
            <a:r>
              <a:rPr lang="ru-RU" sz="1800" kern="0" dirty="0">
                <a:solidFill>
                  <a:srgbClr val="3C230A"/>
                </a:solidFill>
                <a:latin typeface="Times New Roman"/>
              </a:rPr>
              <a:t>или неоправданную дискриминацию между странами, где преобладают схожие условия, </a:t>
            </a:r>
            <a:r>
              <a:rPr lang="ru-RU" sz="1800" kern="0" dirty="0" smtClean="0">
                <a:solidFill>
                  <a:srgbClr val="3C230A"/>
                </a:solidFill>
                <a:latin typeface="Times New Roman"/>
              </a:rPr>
              <a:t>и/или скрытые </a:t>
            </a:r>
            <a:r>
              <a:rPr lang="ru-RU" sz="1800" kern="0" dirty="0">
                <a:solidFill>
                  <a:srgbClr val="3C230A"/>
                </a:solidFill>
                <a:latin typeface="Times New Roman"/>
              </a:rPr>
              <a:t>ограничения для торговли </a:t>
            </a:r>
            <a:r>
              <a:rPr lang="ru-RU" sz="1800" kern="0" dirty="0" smtClean="0">
                <a:solidFill>
                  <a:srgbClr val="3C230A"/>
                </a:solidFill>
                <a:latin typeface="Times New Roman"/>
              </a:rPr>
              <a:t>услугами. Например, США не преследовали некоторых национальных провайдеров удаленных услуг по участию в азартных играх, а межштатный закон США о конных скачках (англ.: </a:t>
            </a:r>
            <a:r>
              <a:rPr lang="de-DE" sz="1800" kern="0" dirty="0" err="1" smtClean="0">
                <a:solidFill>
                  <a:srgbClr val="3C230A"/>
                </a:solidFill>
                <a:latin typeface="Times New Roman"/>
              </a:rPr>
              <a:t>Interstate</a:t>
            </a:r>
            <a:r>
              <a:rPr lang="de-DE" sz="1800" kern="0" dirty="0">
                <a:solidFill>
                  <a:srgbClr val="3C230A"/>
                </a:solidFill>
                <a:latin typeface="Times New Roman"/>
              </a:rPr>
              <a:t> </a:t>
            </a:r>
            <a:r>
              <a:rPr lang="de-DE" sz="1800" kern="0" dirty="0" err="1" smtClean="0">
                <a:solidFill>
                  <a:srgbClr val="3C230A"/>
                </a:solidFill>
                <a:latin typeface="Times New Roman"/>
              </a:rPr>
              <a:t>Horseracing</a:t>
            </a:r>
            <a:r>
              <a:rPr lang="de-DE" sz="1800" kern="0" dirty="0" smtClean="0">
                <a:solidFill>
                  <a:srgbClr val="3C230A"/>
                </a:solidFill>
                <a:latin typeface="Times New Roman"/>
              </a:rPr>
              <a:t> </a:t>
            </a:r>
            <a:r>
              <a:rPr lang="de-DE" sz="1800" kern="0" dirty="0" err="1" smtClean="0">
                <a:solidFill>
                  <a:srgbClr val="3C230A"/>
                </a:solidFill>
                <a:latin typeface="Times New Roman"/>
              </a:rPr>
              <a:t>Act</a:t>
            </a:r>
            <a:r>
              <a:rPr lang="ru-RU" sz="1800" kern="0" dirty="0" smtClean="0">
                <a:solidFill>
                  <a:srgbClr val="3C230A"/>
                </a:solidFill>
                <a:latin typeface="Times New Roman"/>
              </a:rPr>
              <a:t>) был неоднозначен, что касается разрешения некоторых видов удаленных пари на результаты конных скачек в США;</a:t>
            </a:r>
          </a:p>
          <a:p>
            <a:pPr algn="just" defTabSz="457200">
              <a:buFont typeface="Arial"/>
            </a:pPr>
            <a:r>
              <a:rPr lang="ru-RU" sz="1800" kern="0" dirty="0" smtClean="0">
                <a:solidFill>
                  <a:srgbClr val="3C230A"/>
                </a:solidFill>
                <a:latin typeface="Times New Roman"/>
              </a:rPr>
              <a:t>АО: все 3 оспариваемых закона США не создают сами по себе дискриминацию между провайдерами услуг из США и иностранными, а доказательства отсутствия принудительного исполнения этих законов в самих США неубедительны. Однако АО согласился с ТГ в части оценки межштатного закона США о конных скачках. </a:t>
            </a:r>
          </a:p>
        </p:txBody>
      </p:sp>
      <p:sp>
        <p:nvSpPr>
          <p:cNvPr id="5" name="Slide Number Placeholder 4"/>
          <p:cNvSpPr>
            <a:spLocks noGrp="1"/>
          </p:cNvSpPr>
          <p:nvPr>
            <p:ph type="sldNum" sz="quarter" idx="12"/>
          </p:nvPr>
        </p:nvSpPr>
        <p:spPr/>
        <p:txBody>
          <a:bodyPr/>
          <a:lstStyle/>
          <a:p>
            <a:fld id="{D6B5C6E0-1DA3-4D5F-BBB9-FE86C9799D92}" type="slidenum">
              <a:rPr lang="en-US" smtClean="0"/>
              <a:t>28</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587173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0"/>
            <a:ext cx="8943975" cy="914399"/>
          </a:xfrm>
        </p:spPr>
        <p:txBody>
          <a:bodyPr vert="horz" lIns="91440" tIns="45720" rIns="91440" bIns="45720" rtlCol="0" anchor="ctr">
            <a:normAutofit fontScale="90000"/>
          </a:bodyPr>
          <a:lstStyle/>
          <a:p>
            <a:pPr algn="l"/>
            <a:r>
              <a:rPr lang="ru-RU" sz="3600" b="1" kern="0" dirty="0" smtClean="0">
                <a:solidFill>
                  <a:srgbClr val="00A3DF"/>
                </a:solidFill>
                <a:latin typeface="Times New Roman"/>
              </a:rPr>
              <a:t>Исключения по соображениям безопасности в ГАТТ-1994 и в ГАТС (1)</a:t>
            </a:r>
            <a:endParaRPr lang="en-US" sz="3600" b="1" kern="0" dirty="0">
              <a:solidFill>
                <a:srgbClr val="00A3DF"/>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29</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28599"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Content Placeholder 3"/>
          <p:cNvGraphicFramePr>
            <a:graphicFrameLocks noGrp="1"/>
          </p:cNvGraphicFramePr>
          <p:nvPr>
            <p:ph idx="1"/>
            <p:extLst>
              <p:ext uri="{D42A27DB-BD31-4B8C-83A1-F6EECF244321}">
                <p14:modId xmlns:p14="http://schemas.microsoft.com/office/powerpoint/2010/main" val="3080985176"/>
              </p:ext>
            </p:extLst>
          </p:nvPr>
        </p:nvGraphicFramePr>
        <p:xfrm>
          <a:off x="457200" y="1185561"/>
          <a:ext cx="8229600" cy="4669441"/>
        </p:xfrm>
        <a:graphic>
          <a:graphicData uri="http://schemas.openxmlformats.org/drawingml/2006/table">
            <a:tbl>
              <a:tblPr firstRow="1" firstCol="1" bandRow="1"/>
              <a:tblGrid>
                <a:gridCol w="4114800"/>
                <a:gridCol w="4114800"/>
              </a:tblGrid>
              <a:tr h="473913">
                <a:tc>
                  <a:txBody>
                    <a:bodyPr/>
                    <a:lstStyle/>
                    <a:p>
                      <a:pPr marL="0" marR="0" algn="ctr">
                        <a:spcBef>
                          <a:spcPts val="0"/>
                        </a:spcBef>
                        <a:spcAft>
                          <a:spcPts val="0"/>
                        </a:spcAft>
                      </a:pPr>
                      <a:r>
                        <a:rPr lang="ru-RU" sz="1000" dirty="0">
                          <a:effectLst/>
                          <a:latin typeface="Times New Roman"/>
                          <a:ea typeface="Times New Roman"/>
                        </a:rPr>
                        <a:t>Статья </a:t>
                      </a:r>
                      <a:r>
                        <a:rPr lang="en-US" sz="1000" dirty="0">
                          <a:effectLst/>
                          <a:latin typeface="Times New Roman"/>
                          <a:ea typeface="Times New Roman"/>
                        </a:rPr>
                        <a:t>XXI </a:t>
                      </a:r>
                      <a:r>
                        <a:rPr lang="ru-RU" sz="1000" dirty="0">
                          <a:effectLst/>
                          <a:latin typeface="Times New Roman"/>
                          <a:ea typeface="Times New Roman"/>
                        </a:rPr>
                        <a:t>ГАТТ 1994 г.</a:t>
                      </a:r>
                      <a:endParaRPr lang="en-US" sz="1000" dirty="0">
                        <a:effectLst/>
                        <a:latin typeface="Times New Roman"/>
                        <a:ea typeface="Times New Roman"/>
                      </a:endParaRPr>
                    </a:p>
                    <a:p>
                      <a:pPr marL="0" marR="0" algn="ctr">
                        <a:spcBef>
                          <a:spcPts val="0"/>
                        </a:spcBef>
                        <a:spcAft>
                          <a:spcPts val="0"/>
                        </a:spcAft>
                      </a:pPr>
                      <a:r>
                        <a:rPr lang="ru-RU" sz="1000" dirty="0">
                          <a:effectLst/>
                          <a:latin typeface="Times New Roman"/>
                          <a:ea typeface="Times New Roman"/>
                        </a:rPr>
                        <a:t>ИСКЛЮЧЕНИЯ ПО СООБРАЖЕНИЯМ БЕЗОПАСНОСТИ</a:t>
                      </a:r>
                      <a:endParaRPr lang="en-US" sz="1000" dirty="0">
                        <a:effectLst/>
                        <a:latin typeface="Times New Roman"/>
                        <a:ea typeface="Times New Roman"/>
                      </a:endParaRPr>
                    </a:p>
                    <a:p>
                      <a:pPr marL="0" marR="0">
                        <a:spcBef>
                          <a:spcPts val="0"/>
                        </a:spcBef>
                        <a:spcAft>
                          <a:spcPts val="0"/>
                        </a:spcAft>
                      </a:pPr>
                      <a:r>
                        <a:rPr lang="ru-RU" sz="1100" dirty="0">
                          <a:effectLst/>
                          <a:latin typeface="Times New Roman"/>
                          <a:ea typeface="Times New Roman"/>
                        </a:rPr>
                        <a:t> </a:t>
                      </a:r>
                      <a:endParaRPr lang="en-US" sz="11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ru-RU" sz="1000" dirty="0">
                          <a:effectLst/>
                          <a:latin typeface="Times New Roman"/>
                          <a:ea typeface="Times New Roman"/>
                        </a:rPr>
                        <a:t>Статья </a:t>
                      </a:r>
                      <a:r>
                        <a:rPr lang="en-US" sz="1000" dirty="0">
                          <a:effectLst/>
                          <a:latin typeface="Times New Roman"/>
                          <a:ea typeface="Times New Roman"/>
                        </a:rPr>
                        <a:t>XIV</a:t>
                      </a:r>
                      <a:r>
                        <a:rPr lang="de-DE" sz="1000" dirty="0">
                          <a:effectLst/>
                          <a:latin typeface="Times New Roman"/>
                          <a:ea typeface="Times New Roman"/>
                        </a:rPr>
                        <a:t>bis </a:t>
                      </a:r>
                      <a:r>
                        <a:rPr lang="ru-RU" sz="1000" dirty="0" err="1">
                          <a:effectLst/>
                          <a:latin typeface="Times New Roman"/>
                          <a:ea typeface="Times New Roman"/>
                        </a:rPr>
                        <a:t>ГАТС</a:t>
                      </a:r>
                      <a:r>
                        <a:rPr lang="ru-RU" sz="1000" dirty="0">
                          <a:effectLst/>
                          <a:latin typeface="Times New Roman"/>
                          <a:ea typeface="Times New Roman"/>
                        </a:rPr>
                        <a:t> </a:t>
                      </a:r>
                      <a:br>
                        <a:rPr lang="ru-RU" sz="1000" dirty="0">
                          <a:effectLst/>
                          <a:latin typeface="Times New Roman"/>
                          <a:ea typeface="Times New Roman"/>
                        </a:rPr>
                      </a:br>
                      <a:r>
                        <a:rPr lang="ru-RU" sz="1000" dirty="0" smtClean="0">
                          <a:effectLst/>
                          <a:latin typeface="Times New Roman"/>
                          <a:ea typeface="Times New Roman"/>
                        </a:rPr>
                        <a:t>ИСКЛЮЧЕНИЯ ПО СООБРАЖЕНИЯМ БЕЗОПАСНОСТИ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589">
                <a:tc>
                  <a:txBody>
                    <a:bodyPr/>
                    <a:lstStyle/>
                    <a:p>
                      <a:pPr marL="0" marR="0" algn="just">
                        <a:spcBef>
                          <a:spcPts val="0"/>
                        </a:spcBef>
                        <a:spcAft>
                          <a:spcPts val="0"/>
                        </a:spcAft>
                      </a:pPr>
                      <a:r>
                        <a:rPr lang="ru-RU" sz="1000">
                          <a:effectLst/>
                          <a:latin typeface="Times New Roman"/>
                          <a:ea typeface="Times New Roman"/>
                        </a:rPr>
                        <a:t>Ничто в настоящем Соглашении не должно быть истолковано</a:t>
                      </a:r>
                      <a:endParaRPr lang="en-US" sz="100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ru-RU" sz="1000">
                          <a:effectLst/>
                          <a:latin typeface="Times New Roman"/>
                          <a:ea typeface="Times New Roman"/>
                        </a:rPr>
                        <a:t>1. Ничто в настоящем Соглашении не должно истолковываться как:</a:t>
                      </a:r>
                      <a:endParaRPr lang="en-US" sz="1000">
                        <a:effectLst/>
                        <a:latin typeface="Times New Roman"/>
                        <a:ea typeface="Times New Roman"/>
                      </a:endParaRPr>
                    </a:p>
                    <a:p>
                      <a:pPr marL="0" marR="0">
                        <a:spcBef>
                          <a:spcPts val="0"/>
                        </a:spcBef>
                        <a:spcAft>
                          <a:spcPts val="0"/>
                        </a:spcAft>
                      </a:pPr>
                      <a:r>
                        <a:rPr lang="ru-RU" sz="1100">
                          <a:effectLst/>
                          <a:latin typeface="Times New Roman"/>
                          <a:ea typeface="Times New Roman"/>
                        </a:rPr>
                        <a:t> </a:t>
                      </a:r>
                      <a:endParaRPr lang="en-US" sz="110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7238">
                <a:tc>
                  <a:txBody>
                    <a:bodyPr/>
                    <a:lstStyle/>
                    <a:p>
                      <a:pPr marL="342900" marR="0" lvl="0" indent="-342900" algn="just">
                        <a:spcBef>
                          <a:spcPts val="0"/>
                        </a:spcBef>
                        <a:spcAft>
                          <a:spcPts val="0"/>
                        </a:spcAft>
                        <a:buFont typeface="+mj-lt"/>
                        <a:buAutoNum type="alphaLcParenR"/>
                      </a:pPr>
                      <a:r>
                        <a:rPr lang="ru-RU" sz="1000" dirty="0">
                          <a:effectLst/>
                          <a:latin typeface="Times New Roman"/>
                          <a:ea typeface="Times New Roman"/>
                        </a:rPr>
                        <a:t>как требование к какой-либо Договаривающейся Стороне предоставлять какую-либо информацию, раскрытие которой она считает противоречащим существенным интересам ее безопасности, или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spcBef>
                          <a:spcPts val="0"/>
                        </a:spcBef>
                        <a:spcAft>
                          <a:spcPts val="0"/>
                        </a:spcAft>
                        <a:buFont typeface="+mj-lt"/>
                        <a:buAutoNum type="alphaLcParenR"/>
                      </a:pPr>
                      <a:r>
                        <a:rPr lang="ru-RU" sz="1000" dirty="0">
                          <a:effectLst/>
                          <a:latin typeface="Times New Roman"/>
                          <a:ea typeface="Times New Roman"/>
                        </a:rPr>
                        <a:t>требование к любому члену предоставлять какую-либо информацию, раскрытие которой он рассматривает как противоречащее важнейшим интересам его безопасности; или</a:t>
                      </a:r>
                      <a:endParaRPr lang="en-US" sz="1000" dirty="0">
                        <a:effectLst/>
                        <a:latin typeface="Times New Roman"/>
                        <a:ea typeface="Times New Roman"/>
                      </a:endParaRPr>
                    </a:p>
                    <a:p>
                      <a:pPr marL="0" marR="0">
                        <a:spcBef>
                          <a:spcPts val="0"/>
                        </a:spcBef>
                        <a:spcAft>
                          <a:spcPts val="0"/>
                        </a:spcAft>
                      </a:pPr>
                      <a:r>
                        <a:rPr lang="ru-RU" sz="1100" dirty="0">
                          <a:effectLst/>
                          <a:latin typeface="Times New Roman"/>
                          <a:ea typeface="Times New Roman"/>
                        </a:rPr>
                        <a:t> </a:t>
                      </a:r>
                      <a:endParaRPr lang="en-US" sz="11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7238">
                <a:tc>
                  <a:txBody>
                    <a:bodyPr/>
                    <a:lstStyle/>
                    <a:p>
                      <a:pPr marL="342900" marR="0" lvl="0" indent="-342900" algn="just">
                        <a:spcBef>
                          <a:spcPts val="0"/>
                        </a:spcBef>
                        <a:spcAft>
                          <a:spcPts val="0"/>
                        </a:spcAft>
                        <a:buFont typeface="+mj-lt"/>
                        <a:buAutoNum type="alphaLcParenR" startAt="2"/>
                      </a:pPr>
                      <a:r>
                        <a:rPr lang="ru-RU" sz="1000" dirty="0">
                          <a:effectLst/>
                          <a:latin typeface="Times New Roman"/>
                          <a:ea typeface="Times New Roman"/>
                        </a:rPr>
                        <a:t>как препятствующее любой Договаривающейся Стороне предпринимать такие действия, которые она считает необходимыми для защиты существенных интересов своей безопасности: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spcBef>
                          <a:spcPts val="0"/>
                        </a:spcBef>
                        <a:spcAft>
                          <a:spcPts val="0"/>
                        </a:spcAft>
                        <a:buFont typeface="+mj-lt"/>
                        <a:buAutoNum type="alphaLcParenR" startAt="2"/>
                      </a:pPr>
                      <a:r>
                        <a:rPr lang="ru-RU" sz="1000">
                          <a:effectLst/>
                          <a:latin typeface="Times New Roman"/>
                          <a:ea typeface="Times New Roman"/>
                        </a:rPr>
                        <a:t>препятствие для любого члена предпринимать любые действия, которые он считает необходимыми для защиты важнейших интересов его безопасности:</a:t>
                      </a:r>
                      <a:endParaRPr lang="en-US" sz="1000">
                        <a:effectLst/>
                        <a:latin typeface="Times New Roman"/>
                        <a:ea typeface="Times New Roman"/>
                      </a:endParaRPr>
                    </a:p>
                    <a:p>
                      <a:pPr marL="0" marR="0">
                        <a:spcBef>
                          <a:spcPts val="0"/>
                        </a:spcBef>
                        <a:spcAft>
                          <a:spcPts val="0"/>
                        </a:spcAft>
                      </a:pPr>
                      <a:r>
                        <a:rPr lang="ru-RU" sz="1100">
                          <a:effectLst/>
                          <a:latin typeface="Times New Roman"/>
                          <a:ea typeface="Times New Roman"/>
                        </a:rPr>
                        <a:t> </a:t>
                      </a:r>
                      <a:endParaRPr lang="en-US" sz="110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913">
                <a:tc>
                  <a:txBody>
                    <a:bodyPr/>
                    <a:lstStyle/>
                    <a:p>
                      <a:pPr marL="0" marR="0" lvl="0" indent="0" algn="just">
                        <a:spcBef>
                          <a:spcPts val="0"/>
                        </a:spcBef>
                        <a:spcAft>
                          <a:spcPts val="0"/>
                        </a:spcAft>
                        <a:buFont typeface="+mj-lt"/>
                        <a:buNone/>
                      </a:pPr>
                      <a:r>
                        <a:rPr lang="de-DE" sz="1000" dirty="0" smtClean="0">
                          <a:effectLst/>
                          <a:latin typeface="Times New Roman"/>
                          <a:ea typeface="Times New Roman"/>
                        </a:rPr>
                        <a:t>i. </a:t>
                      </a:r>
                      <a:r>
                        <a:rPr lang="ru-RU" sz="1000" dirty="0" smtClean="0">
                          <a:effectLst/>
                          <a:latin typeface="Times New Roman"/>
                          <a:ea typeface="Times New Roman"/>
                        </a:rPr>
                        <a:t>в </a:t>
                      </a:r>
                      <a:r>
                        <a:rPr lang="ru-RU" sz="1000" dirty="0">
                          <a:effectLst/>
                          <a:latin typeface="Times New Roman"/>
                          <a:ea typeface="Times New Roman"/>
                        </a:rPr>
                        <a:t>отношении расщепляемых материалов или материалов, из которых они производятся;</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a:spcBef>
                          <a:spcPts val="0"/>
                        </a:spcBef>
                        <a:spcAft>
                          <a:spcPts val="0"/>
                        </a:spcAft>
                        <a:buFont typeface="+mj-lt"/>
                        <a:buNone/>
                      </a:pPr>
                      <a:r>
                        <a:rPr lang="de-DE" sz="1000" dirty="0" smtClean="0">
                          <a:effectLst/>
                          <a:latin typeface="Times New Roman"/>
                          <a:ea typeface="Times New Roman"/>
                        </a:rPr>
                        <a:t>i</a:t>
                      </a:r>
                      <a:r>
                        <a:rPr lang="en-US" sz="1000" dirty="0" smtClean="0">
                          <a:effectLst/>
                          <a:latin typeface="Times New Roman"/>
                          <a:ea typeface="Times New Roman"/>
                        </a:rPr>
                        <a:t>) </a:t>
                      </a:r>
                      <a:r>
                        <a:rPr lang="ru-RU" sz="1000" dirty="0" smtClean="0">
                          <a:effectLst/>
                          <a:latin typeface="Times New Roman"/>
                          <a:ea typeface="Times New Roman"/>
                        </a:rPr>
                        <a:t>относящиеся </a:t>
                      </a:r>
                      <a:r>
                        <a:rPr lang="ru-RU" sz="1000" dirty="0">
                          <a:effectLst/>
                          <a:latin typeface="Times New Roman"/>
                          <a:ea typeface="Times New Roman"/>
                        </a:rPr>
                        <a:t>к поставке услуг, осуществляемых прямо или косвенно с целью снабжения военного учреждения;</a:t>
                      </a:r>
                      <a:endParaRPr lang="en-US" sz="1000" dirty="0">
                        <a:effectLst/>
                        <a:latin typeface="Times New Roman"/>
                        <a:ea typeface="Times New Roman"/>
                      </a:endParaRPr>
                    </a:p>
                    <a:p>
                      <a:pPr marL="0" marR="0">
                        <a:spcBef>
                          <a:spcPts val="0"/>
                        </a:spcBef>
                        <a:spcAft>
                          <a:spcPts val="0"/>
                        </a:spcAft>
                      </a:pPr>
                      <a:r>
                        <a:rPr lang="ru-RU" sz="1100" dirty="0">
                          <a:effectLst/>
                          <a:latin typeface="Times New Roman"/>
                          <a:ea typeface="Times New Roman"/>
                        </a:rPr>
                        <a:t> </a:t>
                      </a:r>
                      <a:endParaRPr lang="en-US" sz="11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3300">
                <a:tc>
                  <a:txBody>
                    <a:bodyPr/>
                    <a:lstStyle/>
                    <a:p>
                      <a:pPr marL="0" marR="0" lvl="0" indent="0" algn="just">
                        <a:spcBef>
                          <a:spcPts val="0"/>
                        </a:spcBef>
                        <a:spcAft>
                          <a:spcPts val="0"/>
                        </a:spcAft>
                        <a:buFont typeface="+mj-lt"/>
                        <a:buNone/>
                      </a:pPr>
                      <a:r>
                        <a:rPr lang="de-DE" sz="1000" dirty="0" smtClean="0">
                          <a:effectLst/>
                          <a:latin typeface="Times New Roman"/>
                          <a:ea typeface="Times New Roman"/>
                        </a:rPr>
                        <a:t>ii. </a:t>
                      </a:r>
                      <a:r>
                        <a:rPr lang="ru-RU" sz="1000" dirty="0" smtClean="0">
                          <a:effectLst/>
                          <a:latin typeface="Times New Roman"/>
                          <a:ea typeface="Times New Roman"/>
                        </a:rPr>
                        <a:t>в </a:t>
                      </a:r>
                      <a:r>
                        <a:rPr lang="ru-RU" sz="1000" dirty="0">
                          <a:effectLst/>
                          <a:latin typeface="Times New Roman"/>
                          <a:ea typeface="Times New Roman"/>
                        </a:rPr>
                        <a:t>отношении торговли оружием, боеприпасами и военными материалами, а также торговли другими товарами и материалами, которая осуществляется, прямо или косвенно, для целей снабжения вооруженных сил;</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a:spcBef>
                          <a:spcPts val="0"/>
                        </a:spcBef>
                        <a:spcAft>
                          <a:spcPts val="0"/>
                        </a:spcAft>
                        <a:buFont typeface="+mj-lt"/>
                        <a:buNone/>
                      </a:pPr>
                      <a:r>
                        <a:rPr lang="en-US" sz="1000" dirty="0" smtClean="0">
                          <a:effectLst/>
                          <a:latin typeface="Times New Roman"/>
                          <a:ea typeface="Times New Roman"/>
                        </a:rPr>
                        <a:t>ii) </a:t>
                      </a:r>
                      <a:r>
                        <a:rPr lang="ru-RU" sz="1000" dirty="0" smtClean="0">
                          <a:effectLst/>
                          <a:latin typeface="Times New Roman"/>
                          <a:ea typeface="Times New Roman"/>
                        </a:rPr>
                        <a:t>относящиеся </a:t>
                      </a:r>
                      <a:r>
                        <a:rPr lang="ru-RU" sz="1000" dirty="0">
                          <a:effectLst/>
                          <a:latin typeface="Times New Roman"/>
                          <a:ea typeface="Times New Roman"/>
                        </a:rPr>
                        <a:t>к расщепляющимся или термоядерным материалам или к материалам, из которых они получены;</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9975">
                <a:tc>
                  <a:txBody>
                    <a:bodyPr/>
                    <a:lstStyle/>
                    <a:p>
                      <a:pPr marL="0" marR="0" lvl="0" indent="0" algn="just">
                        <a:spcBef>
                          <a:spcPts val="0"/>
                        </a:spcBef>
                        <a:spcAft>
                          <a:spcPts val="0"/>
                        </a:spcAft>
                        <a:buFont typeface="+mj-lt"/>
                        <a:buNone/>
                      </a:pPr>
                      <a:r>
                        <a:rPr lang="de-DE" sz="1000" dirty="0" smtClean="0">
                          <a:effectLst/>
                          <a:latin typeface="Times New Roman"/>
                          <a:ea typeface="Times New Roman"/>
                        </a:rPr>
                        <a:t>iii.</a:t>
                      </a:r>
                      <a:r>
                        <a:rPr lang="de-DE" sz="1000" baseline="0" dirty="0" smtClean="0">
                          <a:effectLst/>
                          <a:latin typeface="Times New Roman"/>
                          <a:ea typeface="Times New Roman"/>
                        </a:rPr>
                        <a:t> </a:t>
                      </a:r>
                      <a:r>
                        <a:rPr lang="ru-RU" sz="1000" dirty="0" smtClean="0">
                          <a:effectLst/>
                          <a:latin typeface="Times New Roman"/>
                          <a:ea typeface="Times New Roman"/>
                        </a:rPr>
                        <a:t>если </a:t>
                      </a:r>
                      <a:r>
                        <a:rPr lang="ru-RU" sz="1000" dirty="0">
                          <a:effectLst/>
                          <a:latin typeface="Times New Roman"/>
                          <a:ea typeface="Times New Roman"/>
                        </a:rPr>
                        <a:t>они принимаются в военное время или в других чрезвычайных обстоятельствах в международных отношениях, или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a:spcBef>
                          <a:spcPts val="0"/>
                        </a:spcBef>
                        <a:spcAft>
                          <a:spcPts val="0"/>
                        </a:spcAft>
                        <a:buFont typeface="+mj-lt"/>
                        <a:buNone/>
                      </a:pPr>
                      <a:r>
                        <a:rPr lang="en-US" sz="1000" dirty="0" smtClean="0">
                          <a:effectLst/>
                          <a:latin typeface="Times New Roman"/>
                          <a:ea typeface="Times New Roman"/>
                        </a:rPr>
                        <a:t>iii)</a:t>
                      </a:r>
                      <a:r>
                        <a:rPr lang="en-US" sz="1000" baseline="0" dirty="0" smtClean="0">
                          <a:effectLst/>
                          <a:latin typeface="Times New Roman"/>
                          <a:ea typeface="Times New Roman"/>
                        </a:rPr>
                        <a:t> </a:t>
                      </a:r>
                      <a:r>
                        <a:rPr lang="ru-RU" sz="1000" dirty="0" smtClean="0">
                          <a:effectLst/>
                          <a:latin typeface="Times New Roman"/>
                          <a:ea typeface="Times New Roman"/>
                        </a:rPr>
                        <a:t>принятые </a:t>
                      </a:r>
                      <a:r>
                        <a:rPr lang="ru-RU" sz="1000" dirty="0">
                          <a:effectLst/>
                          <a:latin typeface="Times New Roman"/>
                          <a:ea typeface="Times New Roman"/>
                        </a:rPr>
                        <a:t>во время войны или в других чрезвычайных обстоятельствах в международных отношениях; или</a:t>
                      </a:r>
                      <a:endParaRPr lang="en-US" sz="1000" dirty="0">
                        <a:effectLst/>
                        <a:latin typeface="Times New Roman"/>
                        <a:ea typeface="Times New Roman"/>
                      </a:endParaRPr>
                    </a:p>
                    <a:p>
                      <a:pPr marL="228600" marR="0">
                        <a:spcBef>
                          <a:spcPts val="0"/>
                        </a:spcBef>
                        <a:spcAft>
                          <a:spcPts val="0"/>
                        </a:spcAft>
                      </a:pPr>
                      <a:r>
                        <a:rPr lang="ru-RU" sz="1000" dirty="0">
                          <a:effectLst/>
                          <a:latin typeface="Times New Roman"/>
                          <a:ea typeface="Times New Roman"/>
                        </a:rPr>
                        <a:t> </a:t>
                      </a:r>
                      <a:endParaRPr lang="en-US" sz="11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3300">
                <a:tc>
                  <a:txBody>
                    <a:bodyPr/>
                    <a:lstStyle/>
                    <a:p>
                      <a:pPr marL="342900" marR="0" lvl="0" indent="-342900" algn="just">
                        <a:spcBef>
                          <a:spcPts val="0"/>
                        </a:spcBef>
                        <a:spcAft>
                          <a:spcPts val="0"/>
                        </a:spcAft>
                        <a:buFont typeface="+mj-lt"/>
                        <a:buAutoNum type="alphaLcParenR" startAt="3"/>
                      </a:pPr>
                      <a:r>
                        <a:rPr lang="ru-RU" sz="1000" dirty="0">
                          <a:effectLst/>
                          <a:latin typeface="Times New Roman"/>
                          <a:ea typeface="Times New Roman"/>
                        </a:rPr>
                        <a:t>как препятствующее любой Договаривающейся Стороне предпринимать любые действия во исполнение ее обязательств по Уставу ООН для сохранения мира во всем мире и международной безопасности.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spcBef>
                          <a:spcPts val="0"/>
                        </a:spcBef>
                        <a:spcAft>
                          <a:spcPts val="0"/>
                        </a:spcAft>
                        <a:buFont typeface="+mj-lt"/>
                        <a:buAutoNum type="alphaLcParenR" startAt="3"/>
                      </a:pPr>
                      <a:r>
                        <a:rPr lang="ru-RU" sz="1000">
                          <a:effectLst/>
                          <a:latin typeface="Times New Roman"/>
                          <a:ea typeface="Times New Roman"/>
                        </a:rPr>
                        <a:t>препятствие для любого члена предпринимать любые действия для выполнения его обязательств в соответствии с Уставом ООН в целях сохранения международной безопасности и мира.</a:t>
                      </a:r>
                      <a:endParaRPr lang="en-US" sz="100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9975">
                <a:tc>
                  <a:txBody>
                    <a:bodyPr/>
                    <a:lstStyle/>
                    <a:p>
                      <a:pPr marL="0" marR="0" algn="just">
                        <a:spcBef>
                          <a:spcPts val="0"/>
                        </a:spcBef>
                        <a:spcAft>
                          <a:spcPts val="0"/>
                        </a:spcAft>
                      </a:pPr>
                      <a:r>
                        <a:rPr lang="ru-RU" sz="1000">
                          <a:effectLst/>
                          <a:latin typeface="Times New Roman"/>
                          <a:ea typeface="Times New Roman"/>
                        </a:rPr>
                        <a:t> </a:t>
                      </a:r>
                      <a:endParaRPr lang="en-US" sz="100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ru-RU" sz="1000" dirty="0">
                          <a:effectLst/>
                          <a:latin typeface="Times New Roman"/>
                          <a:ea typeface="Times New Roman"/>
                        </a:rPr>
                        <a:t>2. Совет по торговле услугами информируется о мерах, принятых согласно пунктам 1(</a:t>
                      </a:r>
                      <a:r>
                        <a:rPr lang="de-DE" sz="1000" dirty="0">
                          <a:effectLst/>
                          <a:latin typeface="Times New Roman"/>
                          <a:ea typeface="Times New Roman"/>
                        </a:rPr>
                        <a:t>b</a:t>
                      </a:r>
                      <a:r>
                        <a:rPr lang="ru-RU" sz="1000" dirty="0">
                          <a:effectLst/>
                          <a:latin typeface="Times New Roman"/>
                          <a:ea typeface="Times New Roman"/>
                        </a:rPr>
                        <a:t>) и 1(с), и об их прекращении в наиболее полной возможной степени.</a:t>
                      </a:r>
                      <a:endParaRPr lang="en-US" sz="1000" dirty="0">
                        <a:effectLst/>
                        <a:latin typeface="Times New Roman"/>
                        <a:ea typeface="Times New Roman"/>
                      </a:endParaRPr>
                    </a:p>
                  </a:txBody>
                  <a:tcPr marL="62724" marR="627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367432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Введение</a:t>
            </a:r>
            <a:endParaRPr lang="en-US" sz="3200" b="1" kern="0" dirty="0">
              <a:solidFill>
                <a:srgbClr val="00A3DF"/>
              </a:solidFill>
              <a:latin typeface="Times New Roman"/>
            </a:endParaRPr>
          </a:p>
        </p:txBody>
      </p:sp>
      <p:sp>
        <p:nvSpPr>
          <p:cNvPr id="3" name="Content Placeholder 2"/>
          <p:cNvSpPr>
            <a:spLocks noGrp="1"/>
          </p:cNvSpPr>
          <p:nvPr>
            <p:ph idx="1"/>
          </p:nvPr>
        </p:nvSpPr>
        <p:spPr>
          <a:xfrm>
            <a:off x="304800" y="914400"/>
            <a:ext cx="8382000" cy="5809457"/>
          </a:xfrm>
        </p:spPr>
        <p:txBody>
          <a:bodyPr vert="horz" lIns="91440" tIns="45720" rIns="91440" bIns="45720" rtlCol="0">
            <a:noAutofit/>
          </a:bodyPr>
          <a:lstStyle/>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Защита и поощрение здоровья, безопасности потребителей, окружающей среды, труда, экономического развития и национальная безопасность – основные задачи правительства любого государства</a:t>
            </a:r>
            <a:r>
              <a:rPr lang="ru-RU" sz="1300" kern="0" dirty="0">
                <a:solidFill>
                  <a:srgbClr val="3C230A"/>
                </a:solidFill>
                <a:latin typeface="Times New Roman" panose="02020603050405020304" pitchFamily="18" charset="0"/>
                <a:cs typeface="Times New Roman" panose="02020603050405020304" pitchFamily="18" charset="0"/>
              </a:rPr>
              <a:t>;</a:t>
            </a:r>
            <a:endParaRPr lang="ru-RU" sz="1300" kern="0" dirty="0" smtClean="0">
              <a:solidFill>
                <a:srgbClr val="3C230A"/>
              </a:solidFill>
              <a:latin typeface="Times New Roman" panose="02020603050405020304" pitchFamily="18" charset="0"/>
              <a:cs typeface="Times New Roman" panose="02020603050405020304" pitchFamily="18" charset="0"/>
            </a:endParaRP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Часто либерализация торговли</a:t>
            </a:r>
            <a:r>
              <a:rPr lang="en-US" sz="1300" kern="0" dirty="0" smtClean="0">
                <a:solidFill>
                  <a:srgbClr val="3C230A"/>
                </a:solidFill>
                <a:latin typeface="Times New Roman" panose="02020603050405020304" pitchFamily="18" charset="0"/>
                <a:cs typeface="Times New Roman" panose="02020603050405020304" pitchFamily="18" charset="0"/>
              </a:rPr>
              <a:t> </a:t>
            </a:r>
            <a:r>
              <a:rPr lang="ru-RU" sz="1300" kern="0" dirty="0" smtClean="0">
                <a:solidFill>
                  <a:srgbClr val="3C230A"/>
                </a:solidFill>
                <a:latin typeface="Times New Roman" panose="02020603050405020304" pitchFamily="18" charset="0"/>
                <a:cs typeface="Times New Roman" panose="02020603050405020304" pitchFamily="18" charset="0"/>
              </a:rPr>
              <a:t>и вытекающие из нее дешевизна и лучшее качество товаров и услуг способствуют поощрению и защите этих и других общественных ценностей и интересов; </a:t>
            </a:r>
            <a:r>
              <a:rPr lang="ru-RU" sz="1300" kern="0" dirty="0">
                <a:solidFill>
                  <a:srgbClr val="3C230A"/>
                </a:solidFill>
                <a:latin typeface="Times New Roman" panose="02020603050405020304" pitchFamily="18" charset="0"/>
                <a:cs typeface="Times New Roman" panose="02020603050405020304" pitchFamily="18" charset="0"/>
              </a:rPr>
              <a:t>б</a:t>
            </a:r>
            <a:r>
              <a:rPr lang="ru-RU" sz="1300" kern="0" dirty="0" smtClean="0">
                <a:solidFill>
                  <a:srgbClr val="3C230A"/>
                </a:solidFill>
                <a:latin typeface="Times New Roman" panose="02020603050405020304" pitchFamily="18" charset="0"/>
                <a:cs typeface="Times New Roman" panose="02020603050405020304" pitchFamily="18" charset="0"/>
              </a:rPr>
              <a:t>лагодаря торговле </a:t>
            </a:r>
            <a:r>
              <a:rPr lang="ru-RU" sz="1300" kern="0" dirty="0" err="1" smtClean="0">
                <a:solidFill>
                  <a:srgbClr val="3C230A"/>
                </a:solidFill>
                <a:latin typeface="Times New Roman" panose="02020603050405020304" pitchFamily="18" charset="0"/>
                <a:cs typeface="Times New Roman" panose="02020603050405020304" pitchFamily="18" charset="0"/>
              </a:rPr>
              <a:t>экологичные</a:t>
            </a:r>
            <a:r>
              <a:rPr lang="ru-RU" sz="1300" kern="0" dirty="0" smtClean="0">
                <a:solidFill>
                  <a:srgbClr val="3C230A"/>
                </a:solidFill>
                <a:latin typeface="Times New Roman" panose="02020603050405020304" pitchFamily="18" charset="0"/>
                <a:cs typeface="Times New Roman" panose="02020603050405020304" pitchFamily="18" charset="0"/>
              </a:rPr>
              <a:t> товары или сохраняющие жизнь лекарства (которые в ином случае были бы недоступны) становятся доступными для потребителей и пациентов соответственно;</a:t>
            </a: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В более общем смысле торговля создает такой уровень экономической деятельности и благосостояния, который позволяет государствам эффективно защищать и поощрять общественные ценности и интересы, указанные выше;</a:t>
            </a: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Однако для защиты и поощрения этих ценностей государства также принимают законы и меры, которые (вольно или невольно) представляют собой барьеры в торговле, не соответствующие правилам о </a:t>
            </a:r>
            <a:r>
              <a:rPr lang="ru-RU" sz="1300" kern="0" dirty="0" err="1" smtClean="0">
                <a:solidFill>
                  <a:srgbClr val="3C230A"/>
                </a:solidFill>
                <a:latin typeface="Times New Roman" panose="02020603050405020304" pitchFamily="18" charset="0"/>
                <a:cs typeface="Times New Roman" panose="02020603050405020304" pitchFamily="18" charset="0"/>
              </a:rPr>
              <a:t>недискриминации</a:t>
            </a:r>
            <a:r>
              <a:rPr lang="ru-RU" sz="1300" kern="0" dirty="0" smtClean="0">
                <a:solidFill>
                  <a:srgbClr val="3C230A"/>
                </a:solidFill>
                <a:latin typeface="Times New Roman" panose="02020603050405020304" pitchFamily="18" charset="0"/>
                <a:cs typeface="Times New Roman" panose="02020603050405020304" pitchFamily="18" charset="0"/>
              </a:rPr>
              <a:t> и доступе на рынок;</a:t>
            </a: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Право ВТО признаёт, что либерализация торговли, доступ на рынок и правила о </a:t>
            </a:r>
            <a:r>
              <a:rPr lang="ru-RU" sz="1300" kern="0" dirty="0" err="1" smtClean="0">
                <a:solidFill>
                  <a:srgbClr val="3C230A"/>
                </a:solidFill>
                <a:latin typeface="Times New Roman" panose="02020603050405020304" pitchFamily="18" charset="0"/>
                <a:cs typeface="Times New Roman" panose="02020603050405020304" pitchFamily="18" charset="0"/>
              </a:rPr>
              <a:t>недискриминации</a:t>
            </a:r>
            <a:r>
              <a:rPr lang="ru-RU" sz="1300" kern="0" dirty="0" smtClean="0">
                <a:solidFill>
                  <a:srgbClr val="3C230A"/>
                </a:solidFill>
                <a:latin typeface="Times New Roman" panose="02020603050405020304" pitchFamily="18" charset="0"/>
                <a:cs typeface="Times New Roman" panose="02020603050405020304" pitchFamily="18" charset="0"/>
              </a:rPr>
              <a:t> могут вступать в конфликт с другими важными ценностями и интересами общества, поэтому право ВТО регулирует эти конфликты;</a:t>
            </a: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См. </a:t>
            </a:r>
            <a:r>
              <a:rPr lang="de-DE" sz="1300" kern="0" dirty="0">
                <a:solidFill>
                  <a:srgbClr val="3C230A"/>
                </a:solidFill>
                <a:latin typeface="Times New Roman" panose="02020603050405020304" pitchFamily="18" charset="0"/>
                <a:cs typeface="Times New Roman" panose="02020603050405020304" pitchFamily="18" charset="0"/>
              </a:rPr>
              <a:t>§ </a:t>
            </a:r>
            <a:r>
              <a:rPr lang="de-DE" sz="1300" kern="0" dirty="0" smtClean="0">
                <a:solidFill>
                  <a:srgbClr val="3C230A"/>
                </a:solidFill>
                <a:latin typeface="Times New Roman" panose="02020603050405020304" pitchFamily="18" charset="0"/>
                <a:cs typeface="Times New Roman" panose="02020603050405020304" pitchFamily="18" charset="0"/>
              </a:rPr>
              <a:t>39</a:t>
            </a:r>
            <a:r>
              <a:rPr lang="ru-RU" sz="1300" kern="0" dirty="0" smtClean="0">
                <a:solidFill>
                  <a:srgbClr val="3C230A"/>
                </a:solidFill>
                <a:latin typeface="Times New Roman" panose="02020603050405020304" pitchFamily="18" charset="0"/>
                <a:cs typeface="Times New Roman" panose="02020603050405020304" pitchFamily="18" charset="0"/>
              </a:rPr>
              <a:t> «Отчёта </a:t>
            </a:r>
            <a:r>
              <a:rPr lang="ru-RU" sz="1300" kern="0" dirty="0" err="1" smtClean="0">
                <a:solidFill>
                  <a:srgbClr val="3C230A"/>
                </a:solidFill>
                <a:latin typeface="Times New Roman" panose="02020603050405020304" pitchFamily="18" charset="0"/>
                <a:cs typeface="Times New Roman" panose="02020603050405020304" pitchFamily="18" charset="0"/>
              </a:rPr>
              <a:t>Сазерлэнда</a:t>
            </a:r>
            <a:r>
              <a:rPr lang="ru-RU" sz="1300" kern="0" dirty="0" smtClean="0">
                <a:solidFill>
                  <a:srgbClr val="3C230A"/>
                </a:solidFill>
                <a:latin typeface="Times New Roman" panose="02020603050405020304" pitchFamily="18" charset="0"/>
                <a:cs typeface="Times New Roman" panose="02020603050405020304" pitchFamily="18" charset="0"/>
              </a:rPr>
              <a:t>» (2004 г.; англ.: </a:t>
            </a:r>
            <a:r>
              <a:rPr lang="en-US" sz="1300" kern="0" dirty="0">
                <a:solidFill>
                  <a:srgbClr val="3C230A"/>
                </a:solidFill>
                <a:latin typeface="Times New Roman" panose="02020603050405020304" pitchFamily="18" charset="0"/>
                <a:cs typeface="Times New Roman" panose="02020603050405020304" pitchFamily="18" charset="0"/>
              </a:rPr>
              <a:t>‘Sutherland Report</a:t>
            </a:r>
            <a:r>
              <a:rPr lang="en-US" sz="1300" kern="0" dirty="0" smtClean="0">
                <a:solidFill>
                  <a:srgbClr val="3C230A"/>
                </a:solidFill>
                <a:latin typeface="Times New Roman" panose="02020603050405020304" pitchFamily="18" charset="0"/>
                <a:cs typeface="Times New Roman" panose="02020603050405020304" pitchFamily="18" charset="0"/>
              </a:rPr>
              <a:t>’</a:t>
            </a:r>
            <a:r>
              <a:rPr lang="ru-RU" sz="1300" kern="0" dirty="0" smtClean="0">
                <a:solidFill>
                  <a:srgbClr val="3C230A"/>
                </a:solidFill>
                <a:latin typeface="Times New Roman" panose="02020603050405020304" pitchFamily="18" charset="0"/>
                <a:cs typeface="Times New Roman" panose="02020603050405020304" pitchFamily="18" charset="0"/>
              </a:rPr>
              <a:t> - </a:t>
            </a:r>
            <a:r>
              <a:rPr lang="de-DE" sz="1300" kern="0" dirty="0" smtClean="0">
                <a:solidFill>
                  <a:srgbClr val="3C230A"/>
                </a:solidFill>
                <a:latin typeface="Times New Roman" panose="02020603050405020304" pitchFamily="18" charset="0"/>
                <a:cs typeface="Times New Roman" panose="02020603050405020304" pitchFamily="18" charset="0"/>
              </a:rPr>
              <a:t>Report </a:t>
            </a:r>
            <a:r>
              <a:rPr lang="en-US" sz="1300" kern="0" dirty="0" smtClean="0">
                <a:solidFill>
                  <a:srgbClr val="3C230A"/>
                </a:solidFill>
                <a:latin typeface="Times New Roman" panose="02020603050405020304" pitchFamily="18" charset="0"/>
                <a:cs typeface="Times New Roman" panose="02020603050405020304" pitchFamily="18" charset="0"/>
              </a:rPr>
              <a:t>by the Consultative Board to the Director-General </a:t>
            </a:r>
            <a:r>
              <a:rPr lang="en-US" sz="1300" kern="0" dirty="0" err="1" smtClean="0">
                <a:solidFill>
                  <a:srgbClr val="3C230A"/>
                </a:solidFill>
                <a:latin typeface="Times New Roman" panose="02020603050405020304" pitchFamily="18" charset="0"/>
                <a:cs typeface="Times New Roman" panose="02020603050405020304" pitchFamily="18" charset="0"/>
              </a:rPr>
              <a:t>Supachai</a:t>
            </a:r>
            <a:r>
              <a:rPr lang="en-US" sz="1300" kern="0" dirty="0" smtClean="0">
                <a:solidFill>
                  <a:srgbClr val="3C230A"/>
                </a:solidFill>
                <a:latin typeface="Times New Roman" panose="02020603050405020304" pitchFamily="18" charset="0"/>
                <a:cs typeface="Times New Roman" panose="02020603050405020304" pitchFamily="18" charset="0"/>
              </a:rPr>
              <a:t> </a:t>
            </a:r>
            <a:r>
              <a:rPr lang="en-US" sz="1300" kern="0" dirty="0" err="1" smtClean="0">
                <a:solidFill>
                  <a:srgbClr val="3C230A"/>
                </a:solidFill>
                <a:latin typeface="Times New Roman" panose="02020603050405020304" pitchFamily="18" charset="0"/>
                <a:cs typeface="Times New Roman" panose="02020603050405020304" pitchFamily="18" charset="0"/>
              </a:rPr>
              <a:t>Panitchpakdi</a:t>
            </a:r>
            <a:r>
              <a:rPr lang="en-US" sz="1300" kern="0" dirty="0" smtClean="0">
                <a:solidFill>
                  <a:srgbClr val="3C230A"/>
                </a:solidFill>
                <a:latin typeface="Times New Roman" panose="02020603050405020304" pitchFamily="18" charset="0"/>
                <a:cs typeface="Times New Roman" panose="02020603050405020304" pitchFamily="18" charset="0"/>
              </a:rPr>
              <a:t>, The Future of the WTO: Addressing Institutional Challenges in the New </a:t>
            </a:r>
            <a:r>
              <a:rPr lang="en-US" sz="1300" kern="0" dirty="0" err="1" smtClean="0">
                <a:solidFill>
                  <a:srgbClr val="3C230A"/>
                </a:solidFill>
                <a:latin typeface="Times New Roman" panose="02020603050405020304" pitchFamily="18" charset="0"/>
                <a:cs typeface="Times New Roman" panose="02020603050405020304" pitchFamily="18" charset="0"/>
              </a:rPr>
              <a:t>Millenium</a:t>
            </a:r>
            <a:r>
              <a:rPr lang="en-US" sz="1300" kern="0" dirty="0" smtClean="0">
                <a:solidFill>
                  <a:srgbClr val="3C230A"/>
                </a:solidFill>
                <a:latin typeface="Times New Roman" panose="02020603050405020304" pitchFamily="18" charset="0"/>
                <a:cs typeface="Times New Roman" panose="02020603050405020304" pitchFamily="18" charset="0"/>
              </a:rPr>
              <a:t>)</a:t>
            </a:r>
            <a:r>
              <a:rPr lang="ru-RU" sz="1300" kern="0" dirty="0" smtClean="0">
                <a:solidFill>
                  <a:srgbClr val="3C230A"/>
                </a:solidFill>
                <a:latin typeface="Times New Roman" panose="02020603050405020304" pitchFamily="18" charset="0"/>
                <a:cs typeface="Times New Roman" panose="02020603050405020304" pitchFamily="18" charset="0"/>
              </a:rPr>
              <a:t>: «</a:t>
            </a:r>
            <a:r>
              <a:rPr lang="ru-RU" sz="1300" dirty="0">
                <a:latin typeface="Times New Roman" panose="02020603050405020304" pitchFamily="18" charset="0"/>
                <a:cs typeface="Times New Roman" panose="02020603050405020304" pitchFamily="18" charset="0"/>
              </a:rPr>
              <a:t>Ни ВТО, ни ГАТТ никогда не были </a:t>
            </a:r>
            <a:r>
              <a:rPr lang="ru-RU" sz="1300" dirty="0" smtClean="0">
                <a:latin typeface="Times New Roman" panose="02020603050405020304" pitchFamily="18" charset="0"/>
                <a:cs typeface="Times New Roman" panose="02020603050405020304" pitchFamily="18" charset="0"/>
              </a:rPr>
              <a:t>соглашениями о </a:t>
            </a:r>
            <a:r>
              <a:rPr lang="ru-RU" sz="1300" dirty="0">
                <a:latin typeface="Times New Roman" panose="02020603050405020304" pitchFamily="18" charset="0"/>
                <a:cs typeface="Times New Roman" panose="02020603050405020304" pitchFamily="18" charset="0"/>
              </a:rPr>
              <a:t>неограниченной свободной торговле. На самом деле, </a:t>
            </a:r>
            <a:r>
              <a:rPr lang="ru-RU" sz="1300" dirty="0" smtClean="0">
                <a:latin typeface="Times New Roman" panose="02020603050405020304" pitchFamily="18" charset="0"/>
                <a:cs typeface="Times New Roman" panose="02020603050405020304" pitchFamily="18" charset="0"/>
              </a:rPr>
              <a:t>намерение </a:t>
            </a:r>
            <a:r>
              <a:rPr lang="ru-RU" sz="1300" dirty="0">
                <a:latin typeface="Times New Roman" panose="02020603050405020304" pitchFamily="18" charset="0"/>
                <a:cs typeface="Times New Roman" panose="02020603050405020304" pitchFamily="18" charset="0"/>
              </a:rPr>
              <a:t>обоих </a:t>
            </a:r>
            <a:r>
              <a:rPr lang="ru-RU" sz="1300" dirty="0" smtClean="0">
                <a:latin typeface="Times New Roman" panose="02020603050405020304" pitchFamily="18" charset="0"/>
                <a:cs typeface="Times New Roman" panose="02020603050405020304" pitchFamily="18" charset="0"/>
              </a:rPr>
              <a:t>заключалось и </a:t>
            </a:r>
            <a:r>
              <a:rPr lang="ru-RU" sz="1300" dirty="0">
                <a:latin typeface="Times New Roman" panose="02020603050405020304" pitchFamily="18" charset="0"/>
                <a:cs typeface="Times New Roman" panose="02020603050405020304" pitchFamily="18" charset="0"/>
              </a:rPr>
              <a:t>остается в предоставлении структурированного и функционально эффективного способа «впрячь» приносимые свободной торговлей ценности в узду правил и принципов справедливости. При этом соглашениями предлагается защищенность и предсказуемость при доступе на рынки, преимуществами выхода на которые стремятся воспользоваться коммерсанты и инвесторы. Тем не менее, </a:t>
            </a:r>
            <a:r>
              <a:rPr lang="ru-RU" sz="1300" dirty="0" smtClean="0">
                <a:latin typeface="Times New Roman" panose="02020603050405020304" pitchFamily="18" charset="0"/>
                <a:cs typeface="Times New Roman" panose="02020603050405020304" pitchFamily="18" charset="0"/>
              </a:rPr>
              <a:t>правила создают сдержки и противовесы, включая механизмы, которые отражают </a:t>
            </a:r>
            <a:r>
              <a:rPr lang="ru-RU" sz="1300" dirty="0">
                <a:latin typeface="Times New Roman" panose="02020603050405020304" pitchFamily="18" charset="0"/>
                <a:cs typeface="Times New Roman" panose="02020603050405020304" pitchFamily="18" charset="0"/>
              </a:rPr>
              <a:t>политические реалии, равно как и доктрину свободной торговли. Соглашение ВТО не то чтобы не допускает защиты рынков, оно лишь устанавливает некоторые строгие принципы, на основании которых правительства могут регулировать интересы особых </a:t>
            </a:r>
            <a:r>
              <a:rPr lang="ru-RU" sz="1300" dirty="0" smtClean="0">
                <a:latin typeface="Times New Roman" panose="02020603050405020304" pitchFamily="18" charset="0"/>
                <a:cs typeface="Times New Roman" panose="02020603050405020304" pitchFamily="18" charset="0"/>
              </a:rPr>
              <a:t>групп</a:t>
            </a:r>
            <a:r>
              <a:rPr lang="ru-RU" sz="1300" kern="0" dirty="0" smtClean="0">
                <a:solidFill>
                  <a:srgbClr val="3C230A"/>
                </a:solidFill>
                <a:latin typeface="Times New Roman" panose="02020603050405020304" pitchFamily="18" charset="0"/>
                <a:cs typeface="Times New Roman" panose="02020603050405020304" pitchFamily="18" charset="0"/>
              </a:rPr>
              <a:t>»</a:t>
            </a:r>
            <a:r>
              <a:rPr lang="ru-RU" sz="1300" kern="0" dirty="0">
                <a:solidFill>
                  <a:srgbClr val="3C230A"/>
                </a:solidFill>
                <a:latin typeface="Times New Roman" panose="02020603050405020304" pitchFamily="18" charset="0"/>
                <a:cs typeface="Times New Roman" panose="02020603050405020304" pitchFamily="18" charset="0"/>
              </a:rPr>
              <a:t>;</a:t>
            </a:r>
            <a:endParaRPr lang="ru-RU" sz="1300" kern="0" dirty="0" smtClean="0">
              <a:solidFill>
                <a:srgbClr val="3C230A"/>
              </a:solidFill>
              <a:latin typeface="Times New Roman" panose="02020603050405020304" pitchFamily="18" charset="0"/>
              <a:cs typeface="Times New Roman" panose="02020603050405020304" pitchFamily="18" charset="0"/>
            </a:endParaRPr>
          </a:p>
          <a:p>
            <a:pPr algn="just" defTabSz="457200">
              <a:buFont typeface="Arial"/>
              <a:buChar char="•"/>
            </a:pPr>
            <a:r>
              <a:rPr lang="ru-RU" sz="1300" kern="0" dirty="0" smtClean="0">
                <a:solidFill>
                  <a:srgbClr val="3C230A"/>
                </a:solidFill>
                <a:latin typeface="Times New Roman" panose="02020603050405020304" pitchFamily="18" charset="0"/>
                <a:cs typeface="Times New Roman" panose="02020603050405020304" pitchFamily="18" charset="0"/>
              </a:rPr>
              <a:t>В этой лекции рассматриваются: общие исключения по ГАТТ-1994; общие исключения по </a:t>
            </a:r>
            <a:r>
              <a:rPr lang="ru-RU" sz="1300" kern="0" dirty="0" err="1" smtClean="0">
                <a:solidFill>
                  <a:srgbClr val="3C230A"/>
                </a:solidFill>
                <a:latin typeface="Times New Roman" panose="02020603050405020304" pitchFamily="18" charset="0"/>
                <a:cs typeface="Times New Roman" panose="02020603050405020304" pitchFamily="18" charset="0"/>
              </a:rPr>
              <a:t>ГАТС</a:t>
            </a:r>
            <a:r>
              <a:rPr lang="ru-RU" sz="1300" kern="0" dirty="0" smtClean="0">
                <a:solidFill>
                  <a:srgbClr val="3C230A"/>
                </a:solidFill>
                <a:latin typeface="Times New Roman" panose="02020603050405020304" pitchFamily="18" charset="0"/>
                <a:cs typeface="Times New Roman" panose="02020603050405020304" pitchFamily="18" charset="0"/>
              </a:rPr>
              <a:t>; исключения по соображениям безопасности (ГАТТ-1994 и </a:t>
            </a:r>
            <a:r>
              <a:rPr lang="ru-RU" sz="1300" kern="0" dirty="0" err="1" smtClean="0">
                <a:solidFill>
                  <a:srgbClr val="3C230A"/>
                </a:solidFill>
                <a:latin typeface="Times New Roman" panose="02020603050405020304" pitchFamily="18" charset="0"/>
                <a:cs typeface="Times New Roman" panose="02020603050405020304" pitchFamily="18" charset="0"/>
              </a:rPr>
              <a:t>ГАТС</a:t>
            </a:r>
            <a:r>
              <a:rPr lang="ru-RU" sz="1300" kern="0" dirty="0" smtClean="0">
                <a:solidFill>
                  <a:srgbClr val="3C230A"/>
                </a:solidFill>
                <a:latin typeface="Times New Roman" panose="02020603050405020304" pitchFamily="18" charset="0"/>
                <a:cs typeface="Times New Roman" panose="02020603050405020304" pitchFamily="18" charset="0"/>
              </a:rPr>
              <a:t>).</a:t>
            </a:r>
          </a:p>
        </p:txBody>
      </p:sp>
      <p:sp>
        <p:nvSpPr>
          <p:cNvPr id="5" name="Slide Number Placeholder 4"/>
          <p:cNvSpPr>
            <a:spLocks noGrp="1"/>
          </p:cNvSpPr>
          <p:nvPr>
            <p:ph type="sldNum" sz="quarter" idx="12"/>
          </p:nvPr>
        </p:nvSpPr>
        <p:spPr/>
        <p:txBody>
          <a:bodyPr/>
          <a:lstStyle/>
          <a:p>
            <a:fld id="{D6B5C6E0-1DA3-4D5F-BBB9-FE86C9799D92}" type="slidenum">
              <a:rPr lang="en-US" smtClean="0"/>
              <a:t>3</a:t>
            </a:fld>
            <a:endParaRPr lang="en-US"/>
          </a:p>
        </p:txBody>
      </p:sp>
      <p:pic>
        <p:nvPicPr>
          <p:cNvPr id="8"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98138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0"/>
            <a:ext cx="8943975" cy="914399"/>
          </a:xfrm>
        </p:spPr>
        <p:txBody>
          <a:bodyPr vert="horz" lIns="91440" tIns="45720" rIns="91440" bIns="45720" rtlCol="0" anchor="ctr">
            <a:normAutofit fontScale="90000"/>
          </a:bodyPr>
          <a:lstStyle/>
          <a:p>
            <a:pPr algn="l"/>
            <a:r>
              <a:rPr lang="ru-RU" sz="3600" b="1" kern="0" dirty="0" smtClean="0">
                <a:solidFill>
                  <a:srgbClr val="00A3DF"/>
                </a:solidFill>
                <a:latin typeface="Times New Roman"/>
              </a:rPr>
              <a:t>Исключения по соображениям безопасности в ГАТТ-1994 и в ГАТС (2)</a:t>
            </a:r>
            <a:endParaRPr lang="en-US" sz="3600" b="1" kern="0" dirty="0">
              <a:solidFill>
                <a:srgbClr val="00A3DF"/>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30</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28599"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457200" y="914400"/>
            <a:ext cx="8229600" cy="5211764"/>
          </a:xfrm>
        </p:spPr>
        <p:txBody>
          <a:bodyPr>
            <a:noAutofit/>
          </a:bodyPr>
          <a:lstStyle/>
          <a:p>
            <a:r>
              <a:rPr lang="ru-RU" sz="1200" dirty="0" smtClean="0">
                <a:latin typeface="Times New Roman" panose="02020603050405020304" pitchFamily="18" charset="0"/>
                <a:cs typeface="Times New Roman" panose="02020603050405020304" pitchFamily="18" charset="0"/>
              </a:rPr>
              <a:t>В отличие от ст. ХХ ГАТТ-1994 Члены ГАТТ / члены ВТО ссылались на ст. </a:t>
            </a:r>
            <a:r>
              <a:rPr lang="de-DE" sz="1200" dirty="0">
                <a:latin typeface="Times New Roman" panose="02020603050405020304" pitchFamily="18" charset="0"/>
                <a:cs typeface="Times New Roman" panose="02020603050405020304" pitchFamily="18" charset="0"/>
              </a:rPr>
              <a:t>XXI </a:t>
            </a:r>
            <a:r>
              <a:rPr lang="ru-RU" sz="1200" dirty="0" smtClean="0">
                <a:latin typeface="Times New Roman" panose="02020603050405020304" pitchFamily="18" charset="0"/>
                <a:cs typeface="Times New Roman" panose="02020603050405020304" pitchFamily="18" charset="0"/>
              </a:rPr>
              <a:t>ГАТТ-1994 в практике разрешения споров в ВТО лишь несколько раз: </a:t>
            </a:r>
            <a:r>
              <a:rPr lang="en-GB" sz="1200" dirty="0" smtClean="0">
                <a:latin typeface="Times New Roman" panose="02020603050405020304" pitchFamily="18" charset="0"/>
                <a:cs typeface="Times New Roman" panose="02020603050405020304" pitchFamily="18" charset="0"/>
              </a:rPr>
              <a:t>US – Export Restrictions (Czechoslovakia) (</a:t>
            </a:r>
            <a:r>
              <a:rPr lang="ru-RU" sz="1200" dirty="0" smtClean="0">
                <a:latin typeface="Times New Roman" panose="02020603050405020304" pitchFamily="18" charset="0"/>
                <a:cs typeface="Times New Roman" panose="02020603050405020304" pitchFamily="18" charset="0"/>
              </a:rPr>
              <a:t>1949 г.); Аргентина – ЕС (1982 г.): эмбарго на аргентинские товары из-за агрессии на Фолклендских о-вах; </a:t>
            </a:r>
            <a:r>
              <a:rPr lang="en-GB" sz="1200" dirty="0" smtClean="0">
                <a:latin typeface="Times New Roman" panose="02020603050405020304" pitchFamily="18" charset="0"/>
                <a:cs typeface="Times New Roman" panose="02020603050405020304" pitchFamily="18" charset="0"/>
              </a:rPr>
              <a:t>US</a:t>
            </a:r>
            <a:r>
              <a:rPr lang="ru-RU" sz="1200" dirty="0" smtClean="0">
                <a:latin typeface="Times New Roman" panose="02020603050405020304" pitchFamily="18" charset="0"/>
                <a:cs typeface="Times New Roman" panose="02020603050405020304" pitchFamily="18" charset="0"/>
              </a:rPr>
              <a:t> – </a:t>
            </a:r>
            <a:r>
              <a:rPr lang="en-GB" sz="1200" dirty="0" smtClean="0">
                <a:latin typeface="Times New Roman" panose="02020603050405020304" pitchFamily="18" charset="0"/>
                <a:cs typeface="Times New Roman" panose="02020603050405020304" pitchFamily="18" charset="0"/>
              </a:rPr>
              <a:t>Sugar Quota </a:t>
            </a:r>
            <a:r>
              <a:rPr lang="ru-RU" sz="1200" dirty="0" smtClean="0">
                <a:latin typeface="Times New Roman" panose="02020603050405020304" pitchFamily="18" charset="0"/>
                <a:cs typeface="Times New Roman" panose="02020603050405020304" pitchFamily="18" charset="0"/>
              </a:rPr>
              <a:t>(1984 г.) и </a:t>
            </a:r>
            <a:r>
              <a:rPr lang="en-GB" sz="1200" dirty="0" smtClean="0">
                <a:latin typeface="Times New Roman" panose="02020603050405020304" pitchFamily="18" charset="0"/>
                <a:cs typeface="Times New Roman" panose="02020603050405020304" pitchFamily="18" charset="0"/>
              </a:rPr>
              <a:t>Nicaraguan Trade </a:t>
            </a:r>
            <a:r>
              <a:rPr lang="ru-RU" sz="1200" dirty="0" smtClean="0">
                <a:latin typeface="Times New Roman" panose="02020603050405020304" pitchFamily="18" charset="0"/>
                <a:cs typeface="Times New Roman" panose="02020603050405020304" pitchFamily="18" charset="0"/>
              </a:rPr>
              <a:t>(1986 г.); </a:t>
            </a:r>
            <a:r>
              <a:rPr lang="en-GB" sz="1200" dirty="0" smtClean="0">
                <a:latin typeface="Times New Roman" panose="02020603050405020304" pitchFamily="18" charset="0"/>
                <a:cs typeface="Times New Roman" panose="02020603050405020304" pitchFamily="18" charset="0"/>
              </a:rPr>
              <a:t>US</a:t>
            </a:r>
            <a:r>
              <a:rPr lang="ru-RU" sz="1200" dirty="0" smtClean="0">
                <a:latin typeface="Times New Roman" panose="02020603050405020304" pitchFamily="18" charset="0"/>
                <a:cs typeface="Times New Roman" panose="02020603050405020304" pitchFamily="18" charset="0"/>
              </a:rPr>
              <a:t> – </a:t>
            </a:r>
            <a:r>
              <a:rPr lang="en-GB" sz="1200" dirty="0" smtClean="0">
                <a:latin typeface="Times New Roman" panose="02020603050405020304" pitchFamily="18" charset="0"/>
                <a:cs typeface="Times New Roman" panose="02020603050405020304" pitchFamily="18" charset="0"/>
              </a:rPr>
              <a:t>Cuban Liberty and Democratic Solidarity Act </a:t>
            </a:r>
            <a:r>
              <a:rPr lang="ru-RU" sz="1200" dirty="0" smtClean="0">
                <a:latin typeface="Times New Roman" panose="02020603050405020304" pitchFamily="18" charset="0"/>
                <a:cs typeface="Times New Roman" panose="02020603050405020304" pitchFamily="18" charset="0"/>
              </a:rPr>
              <a:t>(</a:t>
            </a:r>
            <a:r>
              <a:rPr lang="en-GB" sz="1200" dirty="0" smtClean="0">
                <a:latin typeface="Times New Roman" panose="02020603050405020304" pitchFamily="18" charset="0"/>
                <a:cs typeface="Times New Roman" panose="02020603050405020304" pitchFamily="18" charset="0"/>
              </a:rPr>
              <a:t>Helms-Burton Act</a:t>
            </a:r>
            <a:r>
              <a:rPr lang="ru-RU" sz="1200" dirty="0" smtClean="0">
                <a:latin typeface="Times New Roman" panose="02020603050405020304" pitchFamily="18" charset="0"/>
                <a:cs typeface="Times New Roman" panose="02020603050405020304" pitchFamily="18" charset="0"/>
              </a:rPr>
              <a:t>) (1996 г.)</a:t>
            </a:r>
            <a:r>
              <a:rPr lang="ru-RU" sz="1200" dirty="0">
                <a:latin typeface="Times New Roman" panose="02020603050405020304" pitchFamily="18" charset="0"/>
                <a:cs typeface="Times New Roman" panose="02020603050405020304" pitchFamily="18" charset="0"/>
              </a:rPr>
              <a:t>;</a:t>
            </a:r>
            <a:endParaRPr lang="ru-RU" sz="1200" dirty="0" smtClean="0">
              <a:latin typeface="Times New Roman" panose="02020603050405020304" pitchFamily="18" charset="0"/>
              <a:cs typeface="Times New Roman" panose="02020603050405020304" pitchFamily="18" charset="0"/>
            </a:endParaRPr>
          </a:p>
          <a:p>
            <a:r>
              <a:rPr lang="ru-RU" sz="1200" dirty="0" smtClean="0">
                <a:latin typeface="Times New Roman" panose="02020603050405020304" pitchFamily="18" charset="0"/>
                <a:cs typeface="Times New Roman" panose="02020603050405020304" pitchFamily="18" charset="0"/>
              </a:rPr>
              <a:t>Тем не менее, государства часто ссылаются на ст. </a:t>
            </a:r>
            <a:r>
              <a:rPr lang="de-DE" sz="1200" dirty="0">
                <a:latin typeface="Times New Roman" panose="02020603050405020304" pitchFamily="18" charset="0"/>
                <a:cs typeface="Times New Roman" panose="02020603050405020304" pitchFamily="18" charset="0"/>
              </a:rPr>
              <a:t>XXI </a:t>
            </a:r>
            <a:r>
              <a:rPr lang="ru-RU" sz="1200" dirty="0" smtClean="0">
                <a:latin typeface="Times New Roman" panose="02020603050405020304" pitchFamily="18" charset="0"/>
                <a:cs typeface="Times New Roman" panose="02020603050405020304" pitchFamily="18" charset="0"/>
              </a:rPr>
              <a:t>ГАТТ-1994, вводя ограничения в торговле товарами;</a:t>
            </a:r>
          </a:p>
          <a:p>
            <a:r>
              <a:rPr lang="ru-RU" sz="1200" dirty="0" smtClean="0">
                <a:latin typeface="Times New Roman" panose="02020603050405020304" pitchFamily="18" charset="0"/>
                <a:cs typeface="Times New Roman" panose="02020603050405020304" pitchFamily="18" charset="0"/>
              </a:rPr>
              <a:t>В международных отношениях национальная безопасность традиционно превалирует над выгодами от торговли. Это происходит в 3 ситуациях: </a:t>
            </a:r>
          </a:p>
          <a:p>
            <a:pPr lvl="1">
              <a:buFontTx/>
              <a:buChar char="-"/>
            </a:pPr>
            <a:r>
              <a:rPr lang="ru-RU" sz="1200" dirty="0" smtClean="0">
                <a:latin typeface="Times New Roman" panose="02020603050405020304" pitchFamily="18" charset="0"/>
                <a:cs typeface="Times New Roman" panose="02020603050405020304" pitchFamily="18" charset="0"/>
              </a:rPr>
              <a:t>Защита «стратегической» отрасли национальной экономики;</a:t>
            </a:r>
          </a:p>
          <a:p>
            <a:pPr lvl="1">
              <a:buFontTx/>
              <a:buChar char="-"/>
            </a:pPr>
            <a:r>
              <a:rPr lang="ru-RU" sz="1200" dirty="0" smtClean="0">
                <a:latin typeface="Times New Roman" panose="02020603050405020304" pitchFamily="18" charset="0"/>
                <a:cs typeface="Times New Roman" panose="02020603050405020304" pitchFamily="18" charset="0"/>
              </a:rPr>
              <a:t>Торговые санкции как инструмент внешней политики по отношению к государствам, которые нарушают международное право или проводят политику, которая считается неприемлемой или нежелательной;</a:t>
            </a:r>
          </a:p>
          <a:p>
            <a:pPr lvl="1">
              <a:buFontTx/>
              <a:buChar char="-"/>
            </a:pPr>
            <a:r>
              <a:rPr lang="ru-RU" sz="1200" dirty="0" smtClean="0">
                <a:latin typeface="Times New Roman" panose="02020603050405020304" pitchFamily="18" charset="0"/>
                <a:cs typeface="Times New Roman" panose="02020603050405020304" pitchFamily="18" charset="0"/>
              </a:rPr>
              <a:t>Запрет экспорта оружия и прочих товаров военного / двойного назначения в страны, с которыми у них недружественные отношения</a:t>
            </a:r>
            <a:r>
              <a:rPr lang="ru-RU" sz="1200" dirty="0">
                <a:latin typeface="Times New Roman" panose="02020603050405020304" pitchFamily="18" charset="0"/>
                <a:cs typeface="Times New Roman" panose="02020603050405020304" pitchFamily="18" charset="0"/>
              </a:rPr>
              <a:t>;</a:t>
            </a:r>
            <a:endParaRPr lang="ru-RU" sz="1200" dirty="0" smtClean="0">
              <a:latin typeface="Times New Roman" panose="02020603050405020304" pitchFamily="18" charset="0"/>
              <a:cs typeface="Times New Roman" panose="02020603050405020304" pitchFamily="18" charset="0"/>
            </a:endParaRPr>
          </a:p>
          <a:p>
            <a:r>
              <a:rPr lang="ru-RU" sz="1200" dirty="0" smtClean="0">
                <a:latin typeface="Times New Roman" panose="02020603050405020304" pitchFamily="18" charset="0"/>
                <a:cs typeface="Times New Roman" panose="02020603050405020304" pitchFamily="18" charset="0"/>
              </a:rPr>
              <a:t>Случай применения ст. </a:t>
            </a:r>
            <a:r>
              <a:rPr lang="de-DE" sz="1200" dirty="0" smtClean="0">
                <a:latin typeface="Times New Roman" panose="02020603050405020304" pitchFamily="18" charset="0"/>
                <a:cs typeface="Times New Roman" panose="02020603050405020304" pitchFamily="18" charset="0"/>
              </a:rPr>
              <a:t>XXI</a:t>
            </a:r>
            <a:r>
              <a:rPr lang="en-US" sz="1200" dirty="0" smtClean="0">
                <a:latin typeface="Times New Roman" panose="02020603050405020304" pitchFamily="18" charset="0"/>
                <a:cs typeface="Times New Roman" panose="02020603050405020304" pitchFamily="18" charset="0"/>
              </a:rPr>
              <a:t>(a) </a:t>
            </a:r>
            <a:r>
              <a:rPr lang="ru-RU" sz="1200" dirty="0" smtClean="0">
                <a:latin typeface="Times New Roman" panose="02020603050405020304" pitchFamily="18" charset="0"/>
                <a:cs typeface="Times New Roman" panose="02020603050405020304" pitchFamily="18" charset="0"/>
              </a:rPr>
              <a:t>ГАТТ – США, 1949 г.: «США считают противным своим интересам безопасности – и интересам безопасности других дружественных стран – раскрывать наименования товаров, которые США считают стратегическими»;</a:t>
            </a:r>
          </a:p>
          <a:p>
            <a:r>
              <a:rPr lang="ru-RU" sz="1200" dirty="0" smtClean="0">
                <a:latin typeface="Times New Roman" panose="02020603050405020304" pitchFamily="18" charset="0"/>
                <a:cs typeface="Times New Roman" panose="02020603050405020304" pitchFamily="18" charset="0"/>
              </a:rPr>
              <a:t>Ст</a:t>
            </a:r>
            <a:r>
              <a:rPr lang="ru-RU" sz="1200" dirty="0">
                <a:latin typeface="Times New Roman" panose="02020603050405020304" pitchFamily="18" charset="0"/>
                <a:cs typeface="Times New Roman" panose="02020603050405020304" pitchFamily="18" charset="0"/>
              </a:rPr>
              <a:t>. </a:t>
            </a:r>
            <a:r>
              <a:rPr lang="de-DE" sz="1200" dirty="0">
                <a:latin typeface="Times New Roman" panose="02020603050405020304" pitchFamily="18" charset="0"/>
                <a:cs typeface="Times New Roman" panose="02020603050405020304" pitchFamily="18" charset="0"/>
              </a:rPr>
              <a:t>XXI</a:t>
            </a:r>
            <a:r>
              <a:rPr lang="en-US" sz="1200" dirty="0">
                <a:latin typeface="Times New Roman" panose="02020603050405020304" pitchFamily="18" charset="0"/>
                <a:cs typeface="Times New Roman" panose="02020603050405020304" pitchFamily="18" charset="0"/>
              </a:rPr>
              <a:t>(b) </a:t>
            </a:r>
            <a:r>
              <a:rPr lang="ru-RU" sz="1200" dirty="0" smtClean="0">
                <a:latin typeface="Times New Roman" panose="02020603050405020304" pitchFamily="18" charset="0"/>
                <a:cs typeface="Times New Roman" panose="02020603050405020304" pitchFamily="18" charset="0"/>
              </a:rPr>
              <a:t>ГАТТ: вправе ли </a:t>
            </a:r>
            <a:r>
              <a:rPr lang="ru-RU" sz="1200" dirty="0" err="1" smtClean="0">
                <a:latin typeface="Times New Roman" panose="02020603050405020304" pitchFamily="18" charset="0"/>
                <a:cs typeface="Times New Roman" panose="02020603050405020304" pitchFamily="18" charset="0"/>
              </a:rPr>
              <a:t>ТГ</a:t>
            </a:r>
            <a:r>
              <a:rPr lang="ru-RU" sz="1200" dirty="0" smtClean="0">
                <a:latin typeface="Times New Roman" panose="02020603050405020304" pitchFamily="18" charset="0"/>
                <a:cs typeface="Times New Roman" panose="02020603050405020304" pitchFamily="18" charset="0"/>
              </a:rPr>
              <a:t> или АО проверить применение членом ВТО исключения по ст. </a:t>
            </a:r>
            <a:r>
              <a:rPr lang="de-DE" sz="1200" dirty="0" smtClean="0">
                <a:latin typeface="Times New Roman" panose="02020603050405020304" pitchFamily="18" charset="0"/>
                <a:cs typeface="Times New Roman" panose="02020603050405020304" pitchFamily="18" charset="0"/>
              </a:rPr>
              <a:t>XXI</a:t>
            </a:r>
            <a:r>
              <a:rPr lang="en-US" sz="1200" dirty="0" smtClean="0">
                <a:latin typeface="Times New Roman" panose="02020603050405020304" pitchFamily="18" charset="0"/>
                <a:cs typeface="Times New Roman" panose="02020603050405020304" pitchFamily="18" charset="0"/>
              </a:rPr>
              <a:t>(b) </a:t>
            </a:r>
            <a:r>
              <a:rPr lang="ru-RU" sz="1200" dirty="0" smtClean="0">
                <a:latin typeface="Times New Roman" panose="02020603050405020304" pitchFamily="18" charset="0"/>
                <a:cs typeface="Times New Roman" panose="02020603050405020304" pitchFamily="18" charset="0"/>
              </a:rPr>
              <a:t>ГАТТ, учитывая, что она дает членам ВТО широкую свободу усмотрения? </a:t>
            </a:r>
            <a:r>
              <a:rPr lang="ru-RU" sz="1200" dirty="0" smtClean="0">
                <a:latin typeface="Times New Roman" panose="02020603050405020304" pitchFamily="18" charset="0"/>
                <a:cs typeface="Times New Roman" panose="02020603050405020304" pitchFamily="18" charset="0"/>
                <a:sym typeface="Wingdings"/>
              </a:rPr>
              <a:t></a:t>
            </a:r>
            <a:r>
              <a:rPr lang="ru-RU" sz="1200" dirty="0" smtClean="0">
                <a:latin typeface="Times New Roman" panose="02020603050405020304" pitchFamily="18" charset="0"/>
                <a:cs typeface="Times New Roman" panose="02020603050405020304" pitchFamily="18" charset="0"/>
              </a:rPr>
              <a:t> Да! У ТГ и АО должно быть право проверить хотя бы то, насколько разумны объяснения, которые даст член ВТО, ссылающийся на эту норму в обоснование своих мер, а также нет ли здесь злоупотребления правом. Правда, в ст. </a:t>
            </a:r>
            <a:r>
              <a:rPr lang="de-DE" sz="1200" dirty="0" smtClean="0">
                <a:latin typeface="Times New Roman" panose="02020603050405020304" pitchFamily="18" charset="0"/>
                <a:cs typeface="Times New Roman" panose="02020603050405020304" pitchFamily="18" charset="0"/>
              </a:rPr>
              <a:t>XXI</a:t>
            </a:r>
            <a:r>
              <a:rPr lang="en-US" sz="1200" dirty="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ГАТТ нет «шапки» (как в ст. ХХ), которая прямо препятствовала бы злоупотреблению правом;</a:t>
            </a:r>
          </a:p>
          <a:p>
            <a:r>
              <a:rPr lang="ru-RU" sz="1200" dirty="0" smtClean="0">
                <a:latin typeface="Times New Roman" panose="02020603050405020304" pitchFamily="18" charset="0"/>
                <a:cs typeface="Times New Roman" panose="02020603050405020304" pitchFamily="18" charset="0"/>
              </a:rPr>
              <a:t>В остальном см. статью: Рачков </a:t>
            </a:r>
            <a:r>
              <a:rPr lang="ru-RU" sz="1200" dirty="0" err="1" smtClean="0">
                <a:latin typeface="Times New Roman" panose="02020603050405020304" pitchFamily="18" charset="0"/>
                <a:cs typeface="Times New Roman" panose="02020603050405020304" pitchFamily="18" charset="0"/>
              </a:rPr>
              <a:t>И.В</a:t>
            </a:r>
            <a:r>
              <a:rPr lang="ru-RU" sz="1200" dirty="0" smtClean="0">
                <a:latin typeface="Times New Roman" panose="02020603050405020304" pitchFamily="18" charset="0"/>
                <a:cs typeface="Times New Roman" panose="02020603050405020304" pitchFamily="18" charset="0"/>
              </a:rPr>
              <a:t>. Экономические </a:t>
            </a:r>
            <a:r>
              <a:rPr lang="ru-RU" sz="1200" dirty="0">
                <a:latin typeface="Times New Roman" panose="02020603050405020304" pitchFamily="18" charset="0"/>
                <a:cs typeface="Times New Roman" panose="02020603050405020304" pitchFamily="18" charset="0"/>
              </a:rPr>
              <a:t>санкции с точки зрения права ГАТТ/ВТО // Международное правосудие. 2014. </a:t>
            </a:r>
            <a:r>
              <a:rPr lang="ru-RU" sz="1200" dirty="0" smtClean="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3. С. 91 </a:t>
            </a:r>
            <a:r>
              <a:rPr lang="ru-RU" sz="1200" dirty="0" smtClean="0">
                <a:latin typeface="Times New Roman" panose="02020603050405020304" pitchFamily="18" charset="0"/>
                <a:cs typeface="Times New Roman" panose="02020603050405020304" pitchFamily="18" charset="0"/>
              </a:rPr>
              <a:t>– 113;</a:t>
            </a:r>
          </a:p>
          <a:p>
            <a:r>
              <a:rPr lang="ru-RU" sz="1200" dirty="0" smtClean="0">
                <a:latin typeface="Times New Roman" panose="02020603050405020304" pitchFamily="18" charset="0"/>
                <a:cs typeface="Times New Roman" panose="02020603050405020304" pitchFamily="18" charset="0"/>
              </a:rPr>
              <a:t>Ст. </a:t>
            </a:r>
            <a:r>
              <a:rPr lang="de-DE" sz="1200" dirty="0" err="1" smtClean="0">
                <a:latin typeface="Times New Roman" panose="02020603050405020304" pitchFamily="18" charset="0"/>
                <a:cs typeface="Times New Roman" panose="02020603050405020304" pitchFamily="18" charset="0"/>
              </a:rPr>
              <a:t>XIVbis</a:t>
            </a:r>
            <a:r>
              <a:rPr lang="de-DE" sz="1200" dirty="0" smtClean="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ГАТС</a:t>
            </a:r>
            <a:r>
              <a:rPr lang="ru-RU" sz="1200" dirty="0" smtClean="0">
                <a:latin typeface="Times New Roman" panose="02020603050405020304" pitchFamily="18" charset="0"/>
                <a:cs typeface="Times New Roman" panose="02020603050405020304" pitchFamily="18" charset="0"/>
              </a:rPr>
              <a:t>: текст практически идентичен ст. </a:t>
            </a:r>
            <a:r>
              <a:rPr lang="de-DE" sz="1200" dirty="0" smtClean="0">
                <a:latin typeface="Times New Roman" panose="02020603050405020304" pitchFamily="18" charset="0"/>
                <a:cs typeface="Times New Roman" panose="02020603050405020304" pitchFamily="18" charset="0"/>
              </a:rPr>
              <a:t>XXI</a:t>
            </a:r>
            <a:r>
              <a:rPr lang="en-US" sz="1200" dirty="0" smtClean="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ГАТТ. Время от времени члены ВТО принимают одно- или многосторонние меры, затрагивающие межд. торговлю услугами с другими членами ВТО, как средство защиты нац. или межд. безопасности. Члены ВТО могут пытаться оправдать такие меры ссылками на ст.</a:t>
            </a:r>
            <a:r>
              <a:rPr lang="de-DE" sz="1200" dirty="0" smtClean="0">
                <a:latin typeface="Times New Roman" panose="02020603050405020304" pitchFamily="18" charset="0"/>
                <a:cs typeface="Times New Roman" panose="02020603050405020304" pitchFamily="18" charset="0"/>
              </a:rPr>
              <a:t> </a:t>
            </a:r>
            <a:r>
              <a:rPr lang="de-DE" sz="1200" dirty="0" err="1" smtClean="0">
                <a:latin typeface="Times New Roman" panose="02020603050405020304" pitchFamily="18" charset="0"/>
                <a:cs typeface="Times New Roman" panose="02020603050405020304" pitchFamily="18" charset="0"/>
              </a:rPr>
              <a:t>XIVbis</a:t>
            </a:r>
            <a:r>
              <a:rPr lang="de-DE" sz="1200" dirty="0" smtClean="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ГАТС</a:t>
            </a:r>
            <a:r>
              <a:rPr lang="ru-RU" sz="1200" dirty="0" smtClean="0">
                <a:latin typeface="Times New Roman" panose="02020603050405020304" pitchFamily="18" charset="0"/>
                <a:cs typeface="Times New Roman" panose="02020603050405020304" pitchFamily="18" charset="0"/>
              </a:rPr>
              <a:t>. Однако до сих пор ст. </a:t>
            </a:r>
            <a:r>
              <a:rPr lang="de-DE" sz="1200" dirty="0" err="1" smtClean="0">
                <a:latin typeface="Times New Roman" panose="02020603050405020304" pitchFamily="18" charset="0"/>
                <a:cs typeface="Times New Roman" panose="02020603050405020304" pitchFamily="18" charset="0"/>
              </a:rPr>
              <a:t>XIVbis</a:t>
            </a:r>
            <a:r>
              <a:rPr lang="de-DE" sz="1200" dirty="0" smtClean="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ГАТС</a:t>
            </a:r>
            <a:r>
              <a:rPr lang="ru-RU" sz="1200" dirty="0" smtClean="0">
                <a:latin typeface="Times New Roman" panose="02020603050405020304" pitchFamily="18" charset="0"/>
                <a:cs typeface="Times New Roman" panose="02020603050405020304" pitchFamily="18" charset="0"/>
              </a:rPr>
              <a:t> не применялась при рассмотрении споров в </a:t>
            </a:r>
            <a:r>
              <a:rPr lang="ru-RU" sz="1200" dirty="0" err="1" smtClean="0">
                <a:latin typeface="Times New Roman" panose="02020603050405020304" pitchFamily="18" charset="0"/>
                <a:cs typeface="Times New Roman" panose="02020603050405020304" pitchFamily="18" charset="0"/>
              </a:rPr>
              <a:t>ОРС</a:t>
            </a:r>
            <a:r>
              <a:rPr lang="ru-RU" sz="1200" dirty="0" smtClean="0">
                <a:latin typeface="Times New Roman" panose="02020603050405020304" pitchFamily="18" charset="0"/>
                <a:cs typeface="Times New Roman" panose="02020603050405020304" pitchFamily="18" charset="0"/>
              </a:rPr>
              <a:t> ВТО. Как и со ст. </a:t>
            </a:r>
            <a:r>
              <a:rPr lang="de-DE" sz="1200" dirty="0" smtClean="0">
                <a:latin typeface="Times New Roman" panose="02020603050405020304" pitchFamily="18" charset="0"/>
                <a:cs typeface="Times New Roman" panose="02020603050405020304" pitchFamily="18" charset="0"/>
              </a:rPr>
              <a:t>XXI</a:t>
            </a:r>
            <a:r>
              <a:rPr lang="ru-RU" sz="1200" dirty="0" smtClean="0">
                <a:latin typeface="Times New Roman" panose="02020603050405020304" pitchFamily="18" charset="0"/>
                <a:cs typeface="Times New Roman" panose="02020603050405020304" pitchFamily="18" charset="0"/>
              </a:rPr>
              <a:t> (особенно ее п. </a:t>
            </a:r>
            <a:r>
              <a:rPr lang="en-US" sz="1200" dirty="0" smtClean="0">
                <a:latin typeface="Times New Roman" panose="02020603050405020304" pitchFamily="18" charset="0"/>
                <a:cs typeface="Times New Roman" panose="02020603050405020304" pitchFamily="18" charset="0"/>
              </a:rPr>
              <a:t>(b)) </a:t>
            </a:r>
            <a:r>
              <a:rPr lang="ru-RU" sz="1200" dirty="0" smtClean="0">
                <a:latin typeface="Times New Roman" panose="02020603050405020304" pitchFamily="18" charset="0"/>
                <a:cs typeface="Times New Roman" panose="02020603050405020304" pitchFamily="18" charset="0"/>
              </a:rPr>
              <a:t>ГАТТ, у ст. </a:t>
            </a:r>
            <a:r>
              <a:rPr lang="de-DE" sz="1200" dirty="0" err="1" smtClean="0">
                <a:latin typeface="Times New Roman" panose="02020603050405020304" pitchFamily="18" charset="0"/>
                <a:cs typeface="Times New Roman" panose="02020603050405020304" pitchFamily="18" charset="0"/>
              </a:rPr>
              <a:t>XIVbis</a:t>
            </a:r>
            <a:r>
              <a:rPr lang="de-DE" sz="1200" dirty="0" smtClean="0">
                <a:latin typeface="Times New Roman" panose="02020603050405020304" pitchFamily="18" charset="0"/>
                <a:cs typeface="Times New Roman" panose="02020603050405020304" pitchFamily="18" charset="0"/>
              </a:rPr>
              <a:t> </a:t>
            </a:r>
            <a:r>
              <a:rPr lang="ru-RU" sz="1200" dirty="0" err="1" smtClean="0">
                <a:latin typeface="Times New Roman" panose="02020603050405020304" pitchFamily="18" charset="0"/>
                <a:cs typeface="Times New Roman" panose="02020603050405020304" pitchFamily="18" charset="0"/>
              </a:rPr>
              <a:t>ГАТС</a:t>
            </a:r>
            <a:r>
              <a:rPr lang="ru-RU" sz="1200" dirty="0" smtClean="0">
                <a:latin typeface="Times New Roman" panose="02020603050405020304" pitchFamily="18" charset="0"/>
                <a:cs typeface="Times New Roman" panose="02020603050405020304" pitchFamily="18" charset="0"/>
              </a:rPr>
              <a:t> (особенно у ее </a:t>
            </a:r>
            <a:r>
              <a:rPr lang="ru-RU" sz="1200" dirty="0" err="1" smtClean="0">
                <a:latin typeface="Times New Roman" panose="02020603050405020304" pitchFamily="18" charset="0"/>
                <a:cs typeface="Times New Roman" panose="02020603050405020304" pitchFamily="18" charset="0"/>
              </a:rPr>
              <a:t>абз</a:t>
            </a:r>
            <a:r>
              <a:rPr lang="ru-RU" sz="1200" dirty="0" smtClean="0">
                <a:latin typeface="Times New Roman" panose="02020603050405020304" pitchFamily="18" charset="0"/>
                <a:cs typeface="Times New Roman" panose="02020603050405020304" pitchFamily="18" charset="0"/>
              </a:rPr>
              <a:t>. 2) также есть проблема с судебным контролем</a:t>
            </a:r>
            <a:r>
              <a:rPr lang="en-US" sz="1200" dirty="0" smtClean="0">
                <a:latin typeface="Times New Roman" panose="02020603050405020304" pitchFamily="18" charset="0"/>
                <a:cs typeface="Times New Roman" panose="02020603050405020304" pitchFamily="18" charset="0"/>
              </a:rPr>
              <a:t>.</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562361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07"/>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Общие исключения по ГАТТ-1994</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76211" y="972343"/>
            <a:ext cx="8791575" cy="5809457"/>
          </a:xfrm>
        </p:spPr>
        <p:txBody>
          <a:bodyPr vert="horz" lIns="91440" tIns="45720" rIns="91440" bIns="45720" rtlCol="0">
            <a:noAutofit/>
          </a:bodyPr>
          <a:lstStyle/>
          <a:p>
            <a:pPr marL="0" indent="0" algn="just" defTabSz="457200">
              <a:buNone/>
            </a:pPr>
            <a:r>
              <a:rPr lang="ru-RU" sz="1400" kern="0" dirty="0" smtClean="0">
                <a:solidFill>
                  <a:srgbClr val="3C230A"/>
                </a:solidFill>
                <a:latin typeface="Times New Roman" panose="02020603050405020304" pitchFamily="18" charset="0"/>
                <a:cs typeface="Times New Roman" panose="02020603050405020304" pitchFamily="18" charset="0"/>
              </a:rPr>
              <a:t>Ст. ХХ: </a:t>
            </a:r>
            <a:r>
              <a:rPr lang="ru-RU" sz="1400" dirty="0" smtClean="0">
                <a:latin typeface="Times New Roman" panose="02020603050405020304" pitchFamily="18" charset="0"/>
                <a:cs typeface="Times New Roman" panose="02020603050405020304" pitchFamily="18" charset="0"/>
              </a:rPr>
              <a:t>ОБЩИЕ ИСКЛЮЧЕНИЯ</a:t>
            </a:r>
          </a:p>
          <a:p>
            <a:pPr marL="0" indent="0" algn="just" defTabSz="457200">
              <a:buNone/>
            </a:pPr>
            <a:r>
              <a:rPr lang="ru-RU" sz="1400" dirty="0" smtClean="0">
                <a:latin typeface="Times New Roman" panose="02020603050405020304" pitchFamily="18" charset="0"/>
                <a:cs typeface="Times New Roman" panose="02020603050405020304" pitchFamily="18" charset="0"/>
              </a:rPr>
              <a:t>	При </a:t>
            </a:r>
            <a:r>
              <a:rPr lang="ru-RU" sz="1400" dirty="0">
                <a:latin typeface="Times New Roman" panose="02020603050405020304" pitchFamily="18" charset="0"/>
                <a:cs typeface="Times New Roman" panose="02020603050405020304" pitchFamily="18" charset="0"/>
              </a:rPr>
              <a:t>условии, что такие меры не применяются таким образом, который мог бы стать средством произвольной или неоправданной дискриминации между странами, в которых преобладают одинаковые условия, или скрытым ограничением международной торговли, ничто в настоящем Соглашении не препятствует принятию или применению любой Договаривающейся Стороной мер:</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необходимых </a:t>
            </a:r>
            <a:r>
              <a:rPr lang="ru-RU" sz="1400" dirty="0">
                <a:latin typeface="Times New Roman" panose="02020603050405020304" pitchFamily="18" charset="0"/>
                <a:cs typeface="Times New Roman" panose="02020603050405020304" pitchFamily="18" charset="0"/>
              </a:rPr>
              <a:t>для защиты общественной </a:t>
            </a:r>
            <a:r>
              <a:rPr lang="ru-RU" sz="1400" dirty="0" smtClean="0">
                <a:latin typeface="Times New Roman" panose="02020603050405020304" pitchFamily="18" charset="0"/>
                <a:cs typeface="Times New Roman" panose="02020603050405020304" pitchFamily="18" charset="0"/>
              </a:rPr>
              <a:t>морали;</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необходимых </a:t>
            </a:r>
            <a:r>
              <a:rPr lang="ru-RU" sz="1400" dirty="0">
                <a:latin typeface="Times New Roman" panose="02020603050405020304" pitchFamily="18" charset="0"/>
                <a:cs typeface="Times New Roman" panose="02020603050405020304" pitchFamily="18" charset="0"/>
              </a:rPr>
              <a:t>для защиты жизни или здоровья человека, животных и </a:t>
            </a:r>
            <a:r>
              <a:rPr lang="ru-RU" sz="1400" dirty="0" smtClean="0">
                <a:latin typeface="Times New Roman" panose="02020603050405020304" pitchFamily="18" charset="0"/>
                <a:cs typeface="Times New Roman" panose="02020603050405020304" pitchFamily="18" charset="0"/>
              </a:rPr>
              <a:t>растений;</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необходимых </a:t>
            </a:r>
            <a:r>
              <a:rPr lang="ru-RU" sz="1400" dirty="0">
                <a:latin typeface="Times New Roman" panose="02020603050405020304" pitchFamily="18" charset="0"/>
                <a:cs typeface="Times New Roman" panose="02020603050405020304" pitchFamily="18" charset="0"/>
              </a:rPr>
              <a:t>для обеспечения соответствия законам или правилам, не противоречащим положениям настоящего Соглашения, включая те, которые относятся к обеспечению соблюдения таможенного законодательства, правил о монополиях, действующих </a:t>
            </a:r>
            <a:r>
              <a:rPr lang="ru-RU" sz="1400" dirty="0" smtClean="0">
                <a:latin typeface="Times New Roman" panose="02020603050405020304" pitchFamily="18" charset="0"/>
                <a:cs typeface="Times New Roman" panose="02020603050405020304" pitchFamily="18" charset="0"/>
              </a:rPr>
              <a:t>согласно п. 4 ст. </a:t>
            </a:r>
            <a:r>
              <a:rPr lang="de-DE" sz="1400" dirty="0" smtClean="0">
                <a:latin typeface="Times New Roman" panose="02020603050405020304" pitchFamily="18" charset="0"/>
                <a:cs typeface="Times New Roman" panose="02020603050405020304" pitchFamily="18" charset="0"/>
              </a:rPr>
              <a:t>II </a:t>
            </a:r>
            <a:r>
              <a:rPr lang="ru-RU" sz="1400" dirty="0" smtClean="0">
                <a:latin typeface="Times New Roman" panose="02020603050405020304" pitchFamily="18" charset="0"/>
                <a:cs typeface="Times New Roman" panose="02020603050405020304" pitchFamily="18" charset="0"/>
              </a:rPr>
              <a:t>и ст. </a:t>
            </a:r>
            <a:r>
              <a:rPr lang="de-DE" sz="1400" dirty="0" smtClean="0">
                <a:latin typeface="Times New Roman" panose="02020603050405020304" pitchFamily="18" charset="0"/>
                <a:cs typeface="Times New Roman" panose="02020603050405020304" pitchFamily="18" charset="0"/>
              </a:rPr>
              <a:t>XVII</a:t>
            </a:r>
            <a:r>
              <a:rPr lang="ru-RU" sz="1400" dirty="0" smtClean="0">
                <a:latin typeface="Times New Roman" panose="02020603050405020304" pitchFamily="18" charset="0"/>
                <a:cs typeface="Times New Roman" panose="02020603050405020304" pitchFamily="18" charset="0"/>
              </a:rPr>
              <a:t>, защите </a:t>
            </a:r>
            <a:r>
              <a:rPr lang="ru-RU" sz="1400" dirty="0">
                <a:latin typeface="Times New Roman" panose="02020603050405020304" pitchFamily="18" charset="0"/>
                <a:cs typeface="Times New Roman" panose="02020603050405020304" pitchFamily="18" charset="0"/>
              </a:rPr>
              <a:t>патентов, товарных знаков и авторских прав и предупреждению нечестной </a:t>
            </a:r>
            <a:r>
              <a:rPr lang="ru-RU" sz="1400" dirty="0" smtClean="0">
                <a:latin typeface="Times New Roman" panose="02020603050405020304" pitchFamily="18" charset="0"/>
                <a:cs typeface="Times New Roman" panose="02020603050405020304" pitchFamily="18" charset="0"/>
              </a:rPr>
              <a:t>практики;</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относящихся </a:t>
            </a:r>
            <a:r>
              <a:rPr lang="ru-RU" sz="1400" dirty="0">
                <a:latin typeface="Times New Roman" panose="02020603050405020304" pitchFamily="18" charset="0"/>
                <a:cs typeface="Times New Roman" panose="02020603050405020304" pitchFamily="18" charset="0"/>
              </a:rPr>
              <a:t>к товарам, произведенным </a:t>
            </a:r>
            <a:r>
              <a:rPr lang="ru-RU" sz="1400" dirty="0" smtClean="0">
                <a:latin typeface="Times New Roman" panose="02020603050405020304" pitchFamily="18" charset="0"/>
                <a:cs typeface="Times New Roman" panose="02020603050405020304" pitchFamily="18" charset="0"/>
              </a:rPr>
              <a:t>заключенными;</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принимаемых </a:t>
            </a:r>
            <a:r>
              <a:rPr lang="ru-RU" sz="1400" dirty="0">
                <a:latin typeface="Times New Roman" panose="02020603050405020304" pitchFamily="18" charset="0"/>
                <a:cs typeface="Times New Roman" panose="02020603050405020304" pitchFamily="18" charset="0"/>
              </a:rPr>
              <a:t>для охраны национальных сокровищ художественной, исторической или археологической </a:t>
            </a:r>
            <a:r>
              <a:rPr lang="ru-RU" sz="1400" dirty="0" smtClean="0">
                <a:latin typeface="Times New Roman" panose="02020603050405020304" pitchFamily="18" charset="0"/>
                <a:cs typeface="Times New Roman" panose="02020603050405020304" pitchFamily="18" charset="0"/>
              </a:rPr>
              <a:t>ценности;</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относящихся </a:t>
            </a:r>
            <a:r>
              <a:rPr lang="ru-RU" sz="1400" dirty="0">
                <a:latin typeface="Times New Roman" panose="02020603050405020304" pitchFamily="18" charset="0"/>
                <a:cs typeface="Times New Roman" panose="02020603050405020304" pitchFamily="18" charset="0"/>
              </a:rPr>
              <a:t>к консервации истощаемых природных ресурсов, если подобные меры проводятся одновременно с ограничением внутреннего производства или </a:t>
            </a:r>
            <a:r>
              <a:rPr lang="ru-RU" sz="1400" dirty="0" smtClean="0">
                <a:latin typeface="Times New Roman" panose="02020603050405020304" pitchFamily="18" charset="0"/>
                <a:cs typeface="Times New Roman" panose="02020603050405020304" pitchFamily="18" charset="0"/>
              </a:rPr>
              <a:t>потребления;</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 </a:t>
            </a:r>
          </a:p>
          <a:p>
            <a:pPr marL="228600" indent="-228600">
              <a:buAutoNum type="alphaLcParenR"/>
            </a:pP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marL="0" indent="0">
              <a:buNone/>
            </a:pPr>
            <a:r>
              <a:rPr lang="ru-RU" sz="1400" dirty="0">
                <a:latin typeface="Times New Roman" panose="02020603050405020304" pitchFamily="18" charset="0"/>
                <a:cs typeface="Times New Roman" panose="02020603050405020304" pitchFamily="18" charset="0"/>
              </a:rPr>
              <a:t>Примечание: пункты с),</a:t>
            </a:r>
            <a:r>
              <a:rPr lang="de-DE" sz="1400" dirty="0">
                <a:latin typeface="Times New Roman" panose="02020603050405020304" pitchFamily="18" charset="0"/>
                <a:cs typeface="Times New Roman" panose="02020603050405020304" pitchFamily="18" charset="0"/>
              </a:rPr>
              <a:t> h</a:t>
            </a:r>
            <a:r>
              <a:rPr lang="en-US" sz="1400" dirty="0">
                <a:latin typeface="Times New Roman" panose="02020603050405020304" pitchFamily="18" charset="0"/>
                <a:cs typeface="Times New Roman" panose="02020603050405020304" pitchFamily="18" charset="0"/>
              </a:rPr>
              <a:t>)</a:t>
            </a:r>
            <a:r>
              <a:rPr lang="ru-RU"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 и </a:t>
            </a:r>
            <a:r>
              <a:rPr lang="en-US" sz="1400" dirty="0">
                <a:latin typeface="Times New Roman" panose="02020603050405020304" pitchFamily="18" charset="0"/>
                <a:cs typeface="Times New Roman" panose="02020603050405020304" pitchFamily="18" charset="0"/>
              </a:rPr>
              <a:t>j)</a:t>
            </a:r>
            <a:r>
              <a:rPr lang="ru-RU" sz="1400" dirty="0">
                <a:latin typeface="Times New Roman" panose="02020603050405020304" pitchFamily="18" charset="0"/>
                <a:cs typeface="Times New Roman" panose="02020603050405020304" pitchFamily="18" charset="0"/>
              </a:rPr>
              <a:t> выше не приводятся, т.к. не играли большой роли к международной торговле и практике</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7010400" y="6492875"/>
            <a:ext cx="2133600" cy="365125"/>
          </a:xfrm>
        </p:spPr>
        <p:txBody>
          <a:bodyPr/>
          <a:lstStyle/>
          <a:p>
            <a:fld id="{D6B5C6E0-1DA3-4D5F-BBB9-FE86C9799D92}" type="slidenum">
              <a:rPr lang="en-US" smtClean="0"/>
              <a:t>4</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30436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
            <a:ext cx="8229600" cy="914400"/>
          </a:xfrm>
        </p:spPr>
        <p:txBody>
          <a:bodyPr vert="horz" lIns="91440" tIns="45720" rIns="91440" bIns="45720" rtlCol="0" anchor="ctr">
            <a:normAutofit fontScale="90000"/>
          </a:bodyPr>
          <a:lstStyle/>
          <a:p>
            <a:pPr algn="l"/>
            <a:r>
              <a:rPr lang="ru-RU" sz="3600" b="1" kern="0" dirty="0" smtClean="0">
                <a:solidFill>
                  <a:srgbClr val="00A3DF"/>
                </a:solidFill>
                <a:latin typeface="Times New Roman"/>
              </a:rPr>
              <a:t>Основные особенности ст. ХХ ГАТТ-1994</a:t>
            </a:r>
            <a:endParaRPr lang="en-US" sz="36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Autofit/>
          </a:bodyPr>
          <a:lstStyle/>
          <a:p>
            <a:pPr algn="just" defTabSz="457200">
              <a:buFont typeface="Arial"/>
            </a:pPr>
            <a:r>
              <a:rPr lang="ru-RU" sz="1050" kern="0" dirty="0" smtClean="0">
                <a:solidFill>
                  <a:srgbClr val="3C230A"/>
                </a:solidFill>
                <a:latin typeface="Times New Roman"/>
                <a:cs typeface="Times New Roman"/>
              </a:rPr>
              <a:t>Природа и функции ст. ХХ – см. доклад третейской группы (далее – «</a:t>
            </a:r>
            <a:r>
              <a:rPr lang="ru-RU" sz="1050" kern="0" dirty="0" err="1" smtClean="0">
                <a:solidFill>
                  <a:srgbClr val="3C230A"/>
                </a:solidFill>
                <a:latin typeface="Times New Roman"/>
                <a:cs typeface="Times New Roman"/>
              </a:rPr>
              <a:t>ТГ</a:t>
            </a:r>
            <a:r>
              <a:rPr lang="ru-RU" sz="1050" kern="0" dirty="0" smtClean="0">
                <a:solidFill>
                  <a:srgbClr val="3C230A"/>
                </a:solidFill>
                <a:latin typeface="Times New Roman"/>
                <a:cs typeface="Times New Roman"/>
              </a:rPr>
              <a:t>»), </a:t>
            </a:r>
            <a:r>
              <a:rPr lang="de-DE" sz="1050" kern="0" dirty="0">
                <a:solidFill>
                  <a:srgbClr val="3C230A"/>
                </a:solidFill>
                <a:latin typeface="Times New Roman"/>
                <a:cs typeface="Times New Roman"/>
              </a:rPr>
              <a:t>US – </a:t>
            </a:r>
            <a:r>
              <a:rPr lang="de-DE" sz="1050" kern="0" dirty="0" err="1">
                <a:solidFill>
                  <a:srgbClr val="3C230A"/>
                </a:solidFill>
                <a:latin typeface="Times New Roman"/>
                <a:cs typeface="Times New Roman"/>
              </a:rPr>
              <a:t>Section</a:t>
            </a:r>
            <a:r>
              <a:rPr lang="de-DE" sz="1050" kern="0" dirty="0">
                <a:solidFill>
                  <a:srgbClr val="3C230A"/>
                </a:solidFill>
                <a:latin typeface="Times New Roman"/>
                <a:cs typeface="Times New Roman"/>
              </a:rPr>
              <a:t> 337 </a:t>
            </a:r>
            <a:r>
              <a:rPr lang="de-DE" sz="1050" kern="0" dirty="0" err="1">
                <a:solidFill>
                  <a:srgbClr val="3C230A"/>
                </a:solidFill>
                <a:latin typeface="Times New Roman"/>
                <a:cs typeface="Times New Roman"/>
              </a:rPr>
              <a:t>Tariff</a:t>
            </a:r>
            <a:r>
              <a:rPr lang="de-DE" sz="1050" kern="0" dirty="0">
                <a:solidFill>
                  <a:srgbClr val="3C230A"/>
                </a:solidFill>
                <a:latin typeface="Times New Roman"/>
                <a:cs typeface="Times New Roman"/>
              </a:rPr>
              <a:t> </a:t>
            </a:r>
            <a:r>
              <a:rPr lang="de-DE" sz="1050" kern="0" dirty="0" err="1">
                <a:solidFill>
                  <a:srgbClr val="3C230A"/>
                </a:solidFill>
                <a:latin typeface="Times New Roman"/>
                <a:cs typeface="Times New Roman"/>
              </a:rPr>
              <a:t>Act</a:t>
            </a:r>
            <a:r>
              <a:rPr lang="de-DE" sz="1050" kern="0" dirty="0">
                <a:solidFill>
                  <a:srgbClr val="3C230A"/>
                </a:solidFill>
                <a:latin typeface="Times New Roman"/>
                <a:cs typeface="Times New Roman"/>
              </a:rPr>
              <a:t> (1989</a:t>
            </a:r>
            <a:r>
              <a:rPr lang="ru-RU" sz="1050" kern="0" dirty="0">
                <a:solidFill>
                  <a:srgbClr val="3C230A"/>
                </a:solidFill>
                <a:latin typeface="Times New Roman"/>
                <a:cs typeface="Times New Roman"/>
              </a:rPr>
              <a:t> г.</a:t>
            </a:r>
            <a:r>
              <a:rPr lang="de-DE" sz="1050" kern="0" dirty="0" smtClean="0">
                <a:solidFill>
                  <a:srgbClr val="3C230A"/>
                </a:solidFill>
                <a:latin typeface="Times New Roman"/>
                <a:cs typeface="Times New Roman"/>
              </a:rPr>
              <a:t>)</a:t>
            </a:r>
            <a:r>
              <a:rPr lang="ru-RU" sz="1050" kern="0" dirty="0" smtClean="0">
                <a:solidFill>
                  <a:srgbClr val="3C230A"/>
                </a:solidFill>
                <a:latin typeface="Times New Roman"/>
                <a:cs typeface="Times New Roman"/>
              </a:rPr>
              <a:t>, п. 5.9: </a:t>
            </a:r>
            <a:r>
              <a:rPr lang="ru-RU" sz="1050" kern="0" dirty="0">
                <a:solidFill>
                  <a:srgbClr val="3C230A"/>
                </a:solidFill>
                <a:latin typeface="Times New Roman"/>
                <a:cs typeface="Times New Roman"/>
              </a:rPr>
              <a:t>центральная фраза – «ничто в настоящем Соглашении не препятствует принятию или применению … мер». </a:t>
            </a:r>
            <a:r>
              <a:rPr lang="ru-RU" sz="1050" kern="0" dirty="0" smtClean="0">
                <a:solidFill>
                  <a:srgbClr val="3C230A"/>
                </a:solidFill>
                <a:latin typeface="Times New Roman"/>
                <a:cs typeface="Times New Roman"/>
              </a:rPr>
              <a:t>Таким образом, п. </a:t>
            </a:r>
            <a:r>
              <a:rPr lang="de-DE" sz="1050" kern="0" dirty="0" smtClean="0">
                <a:solidFill>
                  <a:srgbClr val="3C230A"/>
                </a:solidFill>
                <a:latin typeface="Times New Roman"/>
                <a:cs typeface="Times New Roman"/>
              </a:rPr>
              <a:t>d</a:t>
            </a:r>
            <a:r>
              <a:rPr lang="en-US"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ст. ХХ предусматривает ограниченное и поставленное под условие исключение из обязательств, установленных иными положениями. Поэтому третейская группа пришла к выводу, что п</a:t>
            </a:r>
            <a:r>
              <a:rPr lang="ru-RU" sz="1050" kern="0" dirty="0">
                <a:solidFill>
                  <a:srgbClr val="3C230A"/>
                </a:solidFill>
                <a:latin typeface="Times New Roman"/>
                <a:cs typeface="Times New Roman"/>
              </a:rPr>
              <a:t>. </a:t>
            </a:r>
            <a:r>
              <a:rPr lang="de-DE" sz="1050" kern="0" dirty="0">
                <a:solidFill>
                  <a:srgbClr val="3C230A"/>
                </a:solidFill>
                <a:latin typeface="Times New Roman"/>
                <a:cs typeface="Times New Roman"/>
              </a:rPr>
              <a:t>d</a:t>
            </a:r>
            <a:r>
              <a:rPr lang="en-US" sz="1050" kern="0" dirty="0">
                <a:solidFill>
                  <a:srgbClr val="3C230A"/>
                </a:solidFill>
                <a:latin typeface="Times New Roman"/>
                <a:cs typeface="Times New Roman"/>
              </a:rPr>
              <a:t>) </a:t>
            </a:r>
            <a:r>
              <a:rPr lang="ru-RU" sz="1050" kern="0" dirty="0">
                <a:solidFill>
                  <a:srgbClr val="3C230A"/>
                </a:solidFill>
                <a:latin typeface="Times New Roman"/>
                <a:cs typeface="Times New Roman"/>
              </a:rPr>
              <a:t>ст. ХХ </a:t>
            </a:r>
            <a:r>
              <a:rPr lang="ru-RU" sz="1050" kern="0" dirty="0" smtClean="0">
                <a:solidFill>
                  <a:srgbClr val="3C230A"/>
                </a:solidFill>
                <a:latin typeface="Times New Roman"/>
                <a:cs typeface="Times New Roman"/>
              </a:rPr>
              <a:t>применяется только к мерам, не соответствующим иным положениям ГАТТ; следовательно, применение раздела 337 Закона США о тарифах следует рассматривать прежде всего в свете ст. </a:t>
            </a:r>
            <a:r>
              <a:rPr lang="de-DE" sz="1050" kern="0" dirty="0" err="1" smtClean="0">
                <a:solidFill>
                  <a:srgbClr val="3C230A"/>
                </a:solidFill>
                <a:latin typeface="Times New Roman"/>
                <a:cs typeface="Times New Roman"/>
              </a:rPr>
              <a:t>III:4</a:t>
            </a:r>
            <a:r>
              <a:rPr lang="ru-RU" sz="1050" kern="0" dirty="0" smtClean="0">
                <a:solidFill>
                  <a:srgbClr val="3C230A"/>
                </a:solidFill>
                <a:latin typeface="Times New Roman"/>
                <a:cs typeface="Times New Roman"/>
              </a:rPr>
              <a:t>. Если будут установлены какие-либо несоответствия со </a:t>
            </a:r>
            <a:r>
              <a:rPr lang="ru-RU" sz="1050" kern="0" dirty="0">
                <a:solidFill>
                  <a:srgbClr val="3C230A"/>
                </a:solidFill>
                <a:latin typeface="Times New Roman"/>
                <a:cs typeface="Times New Roman"/>
              </a:rPr>
              <a:t>ст. </a:t>
            </a:r>
            <a:r>
              <a:rPr lang="de-DE" sz="1050" kern="0" dirty="0" err="1" smtClean="0">
                <a:solidFill>
                  <a:srgbClr val="3C230A"/>
                </a:solidFill>
                <a:latin typeface="Times New Roman"/>
                <a:cs typeface="Times New Roman"/>
              </a:rPr>
              <a:t>III:4</a:t>
            </a:r>
            <a:r>
              <a:rPr lang="ru-RU" sz="1050" kern="0" dirty="0" smtClean="0">
                <a:solidFill>
                  <a:srgbClr val="3C230A"/>
                </a:solidFill>
                <a:latin typeface="Times New Roman"/>
                <a:cs typeface="Times New Roman"/>
              </a:rPr>
              <a:t>, третейская группа должна будет проверить, могут ли они быть оправданы по ст. </a:t>
            </a:r>
            <a:r>
              <a:rPr lang="en-US" sz="1050" kern="0" dirty="0" smtClean="0">
                <a:solidFill>
                  <a:srgbClr val="3C230A"/>
                </a:solidFill>
                <a:latin typeface="Times New Roman"/>
                <a:cs typeface="Times New Roman"/>
              </a:rPr>
              <a:t>XX(d)</a:t>
            </a:r>
            <a:r>
              <a:rPr lang="ru-RU" sz="1050" kern="0" dirty="0" smtClean="0">
                <a:solidFill>
                  <a:srgbClr val="3C230A"/>
                </a:solidFill>
                <a:latin typeface="Times New Roman"/>
                <a:cs typeface="Times New Roman"/>
              </a:rPr>
              <a:t>;</a:t>
            </a:r>
          </a:p>
          <a:p>
            <a:pPr algn="just" defTabSz="457200">
              <a:buFont typeface="Arial"/>
            </a:pPr>
            <a:r>
              <a:rPr lang="ru-RU" sz="1050" kern="0" dirty="0" smtClean="0">
                <a:solidFill>
                  <a:srgbClr val="3C230A"/>
                </a:solidFill>
                <a:latin typeface="Times New Roman"/>
                <a:cs typeface="Times New Roman"/>
              </a:rPr>
              <a:t>Ст. ХХ ГАТТ-1994 действует и применяется Членом ВТО только в том случае, когда мера данного Члена ВТО была признана несоответствующей иным положениям ГАТТ-1994; в таком случае ст. ХХ будет применена для оправдания не соответствующей ГАТТ меры Члена ВТО;</a:t>
            </a:r>
          </a:p>
          <a:p>
            <a:pPr algn="just" defTabSz="457200">
              <a:buFont typeface="Arial"/>
            </a:pPr>
            <a:r>
              <a:rPr lang="ru-RU" sz="1050" kern="0" dirty="0" smtClean="0">
                <a:solidFill>
                  <a:srgbClr val="3C230A"/>
                </a:solidFill>
                <a:latin typeface="Times New Roman"/>
                <a:cs typeface="Times New Roman"/>
              </a:rPr>
              <a:t>Исключения являются ограниченными, т.к. список в ст. ХХ исчерпывающий, и поставлены под условие, т.к. они допускаются, только если выполняются условия, указанные в ст. ХХ</a:t>
            </a:r>
            <a:r>
              <a:rPr lang="ru-RU" sz="1050" kern="0" dirty="0">
                <a:solidFill>
                  <a:srgbClr val="3C230A"/>
                </a:solidFill>
                <a:latin typeface="Times New Roman"/>
                <a:cs typeface="Times New Roman"/>
              </a:rPr>
              <a:t>;</a:t>
            </a:r>
            <a:endParaRPr lang="ru-RU" sz="1050" kern="0" dirty="0" smtClean="0">
              <a:solidFill>
                <a:srgbClr val="3C230A"/>
              </a:solidFill>
              <a:latin typeface="Times New Roman"/>
              <a:cs typeface="Times New Roman"/>
            </a:endParaRPr>
          </a:p>
          <a:p>
            <a:pPr algn="just" defTabSz="457200">
              <a:buFont typeface="Arial"/>
            </a:pPr>
            <a:r>
              <a:rPr lang="ru-RU" sz="1050" kern="0" dirty="0" smtClean="0">
                <a:solidFill>
                  <a:srgbClr val="3C230A"/>
                </a:solidFill>
                <a:latin typeface="Times New Roman"/>
                <a:cs typeface="Times New Roman"/>
              </a:rPr>
              <a:t>Апелляционный орган (далее – «АО») не следует принципу «</a:t>
            </a:r>
            <a:r>
              <a:rPr lang="de-DE" sz="1050" i="1" kern="0" dirty="0" err="1" smtClean="0">
                <a:solidFill>
                  <a:srgbClr val="3C230A"/>
                </a:solidFill>
                <a:latin typeface="Times New Roman"/>
                <a:cs typeface="Times New Roman"/>
              </a:rPr>
              <a:t>singularia</a:t>
            </a:r>
            <a:r>
              <a:rPr lang="de-DE" sz="1050" i="1" kern="0" dirty="0" smtClean="0">
                <a:solidFill>
                  <a:srgbClr val="3C230A"/>
                </a:solidFill>
                <a:latin typeface="Times New Roman"/>
                <a:cs typeface="Times New Roman"/>
              </a:rPr>
              <a:t> non </a:t>
            </a:r>
            <a:r>
              <a:rPr lang="de-DE" sz="1050" i="1" kern="0" dirty="0" err="1" smtClean="0">
                <a:solidFill>
                  <a:srgbClr val="3C230A"/>
                </a:solidFill>
                <a:latin typeface="Times New Roman"/>
                <a:cs typeface="Times New Roman"/>
              </a:rPr>
              <a:t>sunt</a:t>
            </a:r>
            <a:r>
              <a:rPr lang="de-DE" sz="1050" i="1" kern="0" dirty="0" smtClean="0">
                <a:solidFill>
                  <a:srgbClr val="3C230A"/>
                </a:solidFill>
                <a:latin typeface="Times New Roman"/>
                <a:cs typeface="Times New Roman"/>
              </a:rPr>
              <a:t> </a:t>
            </a:r>
            <a:r>
              <a:rPr lang="de-DE" sz="1050" i="1" kern="0" dirty="0" err="1" smtClean="0">
                <a:solidFill>
                  <a:srgbClr val="3C230A"/>
                </a:solidFill>
                <a:latin typeface="Times New Roman"/>
                <a:cs typeface="Times New Roman"/>
              </a:rPr>
              <a:t>extendenda</a:t>
            </a:r>
            <a:r>
              <a:rPr lang="ru-RU" sz="1050" kern="0" dirty="0" smtClean="0">
                <a:solidFill>
                  <a:srgbClr val="3C230A"/>
                </a:solidFill>
                <a:latin typeface="Times New Roman"/>
                <a:cs typeface="Times New Roman"/>
              </a:rPr>
              <a:t>»</a:t>
            </a:r>
            <a:r>
              <a:rPr lang="de-DE" sz="1050" kern="0" dirty="0">
                <a:solidFill>
                  <a:srgbClr val="3C230A"/>
                </a:solidFill>
                <a:latin typeface="Times New Roman"/>
                <a:cs typeface="Times New Roman"/>
              </a:rPr>
              <a:t> </a:t>
            </a:r>
            <a:r>
              <a:rPr lang="en-US" sz="1050" kern="0" dirty="0" smtClean="0">
                <a:solidFill>
                  <a:srgbClr val="3C230A"/>
                </a:solidFill>
                <a:latin typeface="Times New Roman"/>
                <a:cs typeface="Times New Roman"/>
              </a:rPr>
              <a:t>(</a:t>
            </a:r>
            <a:r>
              <a:rPr lang="ru-RU" sz="1050" kern="0" dirty="0" smtClean="0">
                <a:solidFill>
                  <a:srgbClr val="3C230A"/>
                </a:solidFill>
                <a:latin typeface="Times New Roman"/>
                <a:cs typeface="Times New Roman"/>
              </a:rPr>
              <a:t>«исключения следует толковать узко»</a:t>
            </a:r>
            <a:r>
              <a:rPr lang="en-US" sz="1050" kern="0" dirty="0" smtClean="0">
                <a:solidFill>
                  <a:srgbClr val="3C230A"/>
                </a:solidFill>
                <a:latin typeface="Times New Roman"/>
                <a:cs typeface="Times New Roman"/>
              </a:rPr>
              <a:t>)</a:t>
            </a:r>
            <a:r>
              <a:rPr lang="ru-RU" sz="1050" kern="0" dirty="0" smtClean="0">
                <a:solidFill>
                  <a:srgbClr val="3C230A"/>
                </a:solidFill>
                <a:latin typeface="Times New Roman"/>
                <a:cs typeface="Times New Roman"/>
              </a:rPr>
              <a:t>, см. доклады по делам </a:t>
            </a:r>
            <a:r>
              <a:rPr lang="de-DE" sz="1050" kern="0" dirty="0" smtClean="0">
                <a:solidFill>
                  <a:srgbClr val="3C230A"/>
                </a:solidFill>
                <a:latin typeface="Times New Roman"/>
                <a:cs typeface="Times New Roman"/>
              </a:rPr>
              <a:t>US </a:t>
            </a:r>
            <a:r>
              <a:rPr lang="en-US" sz="1050" kern="0" dirty="0" smtClean="0">
                <a:solidFill>
                  <a:srgbClr val="3C230A"/>
                </a:solidFill>
                <a:latin typeface="Times New Roman"/>
                <a:cs typeface="Times New Roman"/>
              </a:rPr>
              <a:t>– Gasoline (1996</a:t>
            </a:r>
            <a:r>
              <a:rPr lang="ru-RU" sz="1050" kern="0" dirty="0" smtClean="0">
                <a:solidFill>
                  <a:srgbClr val="3C230A"/>
                </a:solidFill>
                <a:latin typeface="Times New Roman"/>
                <a:cs typeface="Times New Roman"/>
              </a:rPr>
              <a:t> г.</a:t>
            </a:r>
            <a:r>
              <a:rPr lang="en-US"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и </a:t>
            </a:r>
            <a:r>
              <a:rPr lang="en-US" sz="1050" kern="0" dirty="0" smtClean="0">
                <a:solidFill>
                  <a:srgbClr val="3C230A"/>
                </a:solidFill>
                <a:latin typeface="Times New Roman"/>
                <a:cs typeface="Times New Roman"/>
              </a:rPr>
              <a:t>US – Shrimp (1998</a:t>
            </a:r>
            <a:r>
              <a:rPr lang="ru-RU" sz="1050" kern="0" dirty="0" smtClean="0">
                <a:solidFill>
                  <a:srgbClr val="3C230A"/>
                </a:solidFill>
                <a:latin typeface="Times New Roman"/>
                <a:cs typeface="Times New Roman"/>
              </a:rPr>
              <a:t> г.</a:t>
            </a:r>
            <a:r>
              <a:rPr lang="en-US" sz="1050" kern="0" dirty="0" smtClean="0">
                <a:solidFill>
                  <a:srgbClr val="3C230A"/>
                </a:solidFill>
                <a:latin typeface="Times New Roman"/>
                <a:cs typeface="Times New Roman"/>
              </a:rPr>
              <a:t>)</a:t>
            </a:r>
            <a:r>
              <a:rPr lang="ru-RU" sz="1050" kern="0" dirty="0">
                <a:solidFill>
                  <a:srgbClr val="3C230A"/>
                </a:solidFill>
                <a:latin typeface="Times New Roman"/>
                <a:cs typeface="Times New Roman"/>
              </a:rPr>
              <a:t> </a:t>
            </a:r>
            <a:r>
              <a:rPr lang="ru-RU" sz="1050" kern="0" dirty="0" smtClean="0">
                <a:solidFill>
                  <a:srgbClr val="3C230A"/>
                </a:solidFill>
                <a:latin typeface="Times New Roman"/>
                <a:cs typeface="Times New Roman"/>
              </a:rPr>
              <a:t>касательно п. (</a:t>
            </a:r>
            <a:r>
              <a:rPr lang="de-DE" sz="1050" kern="0" dirty="0" smtClean="0">
                <a:solidFill>
                  <a:srgbClr val="3C230A"/>
                </a:solidFill>
                <a:latin typeface="Times New Roman"/>
                <a:cs typeface="Times New Roman"/>
              </a:rPr>
              <a:t>g</a:t>
            </a:r>
            <a:r>
              <a:rPr lang="ru-RU" sz="1050" kern="0" dirty="0" smtClean="0">
                <a:solidFill>
                  <a:srgbClr val="3C230A"/>
                </a:solidFill>
                <a:latin typeface="Times New Roman"/>
                <a:cs typeface="Times New Roman"/>
              </a:rPr>
              <a:t>) ст. ХХ, а следует подходу, в соответствии с которым обязательства Члена ВТО и исключения должны быть сбалансированы: «</a:t>
            </a:r>
            <a:r>
              <a:rPr lang="ru-RU" sz="1050" dirty="0">
                <a:latin typeface="Times New Roman"/>
                <a:cs typeface="Times New Roman"/>
              </a:rPr>
              <a:t>В контекст </a:t>
            </a:r>
            <a:r>
              <a:rPr lang="ru-RU" sz="1050" dirty="0" smtClean="0">
                <a:latin typeface="Times New Roman"/>
                <a:cs typeface="Times New Roman"/>
              </a:rPr>
              <a:t>ст. </a:t>
            </a:r>
            <a:r>
              <a:rPr lang="ru-RU" sz="1050" dirty="0" err="1" smtClean="0">
                <a:latin typeface="Times New Roman"/>
                <a:cs typeface="Times New Roman"/>
              </a:rPr>
              <a:t>XX</a:t>
            </a:r>
            <a:r>
              <a:rPr lang="ru-RU" sz="1050" dirty="0" smtClean="0">
                <a:latin typeface="Times New Roman"/>
                <a:cs typeface="Times New Roman"/>
              </a:rPr>
              <a:t>(g</a:t>
            </a:r>
            <a:r>
              <a:rPr lang="ru-RU" sz="1050" dirty="0">
                <a:latin typeface="Times New Roman"/>
                <a:cs typeface="Times New Roman"/>
              </a:rPr>
              <a:t>) входят остальные положения </a:t>
            </a:r>
            <a:r>
              <a:rPr lang="ru-RU" sz="1050" i="1" dirty="0">
                <a:latin typeface="Times New Roman"/>
                <a:cs typeface="Times New Roman"/>
              </a:rPr>
              <a:t>Генерального соглашения</a:t>
            </a:r>
            <a:r>
              <a:rPr lang="ru-RU" sz="1050" dirty="0">
                <a:latin typeface="Times New Roman"/>
                <a:cs typeface="Times New Roman"/>
              </a:rPr>
              <a:t>, включая, в частности, </a:t>
            </a:r>
            <a:r>
              <a:rPr lang="ru-RU" sz="1050" dirty="0" smtClean="0">
                <a:latin typeface="Times New Roman"/>
                <a:cs typeface="Times New Roman"/>
              </a:rPr>
              <a:t>ст. </a:t>
            </a:r>
            <a:r>
              <a:rPr lang="ru-RU" sz="1050" dirty="0">
                <a:latin typeface="Times New Roman"/>
                <a:cs typeface="Times New Roman"/>
              </a:rPr>
              <a:t>I, </a:t>
            </a:r>
            <a:r>
              <a:rPr lang="ru-RU" sz="1050" dirty="0" err="1">
                <a:latin typeface="Times New Roman"/>
                <a:cs typeface="Times New Roman"/>
              </a:rPr>
              <a:t>III</a:t>
            </a:r>
            <a:r>
              <a:rPr lang="ru-RU" sz="1050" dirty="0">
                <a:latin typeface="Times New Roman"/>
                <a:cs typeface="Times New Roman"/>
              </a:rPr>
              <a:t> и </a:t>
            </a:r>
            <a:r>
              <a:rPr lang="ru-RU" sz="1050" dirty="0" err="1">
                <a:latin typeface="Times New Roman"/>
                <a:cs typeface="Times New Roman"/>
              </a:rPr>
              <a:t>XI</a:t>
            </a:r>
            <a:r>
              <a:rPr lang="ru-RU" sz="1050" dirty="0">
                <a:latin typeface="Times New Roman"/>
                <a:cs typeface="Times New Roman"/>
              </a:rPr>
              <a:t>; и наоборот, в контекст </a:t>
            </a:r>
            <a:r>
              <a:rPr lang="ru-RU" sz="1050" dirty="0" smtClean="0">
                <a:latin typeface="Times New Roman"/>
                <a:cs typeface="Times New Roman"/>
              </a:rPr>
              <a:t>ст. I</a:t>
            </a:r>
            <a:r>
              <a:rPr lang="ru-RU" sz="1050" dirty="0">
                <a:latin typeface="Times New Roman"/>
                <a:cs typeface="Times New Roman"/>
              </a:rPr>
              <a:t>, </a:t>
            </a:r>
            <a:r>
              <a:rPr lang="ru-RU" sz="1050" dirty="0" err="1">
                <a:latin typeface="Times New Roman"/>
                <a:cs typeface="Times New Roman"/>
              </a:rPr>
              <a:t>III</a:t>
            </a:r>
            <a:r>
              <a:rPr lang="ru-RU" sz="1050" dirty="0">
                <a:latin typeface="Times New Roman"/>
                <a:cs typeface="Times New Roman"/>
              </a:rPr>
              <a:t> и </a:t>
            </a:r>
            <a:r>
              <a:rPr lang="ru-RU" sz="1050" dirty="0" err="1">
                <a:latin typeface="Times New Roman"/>
                <a:cs typeface="Times New Roman"/>
              </a:rPr>
              <a:t>XI</a:t>
            </a:r>
            <a:r>
              <a:rPr lang="ru-RU" sz="1050" dirty="0">
                <a:latin typeface="Times New Roman"/>
                <a:cs typeface="Times New Roman"/>
              </a:rPr>
              <a:t> входят положения статьи </a:t>
            </a:r>
            <a:r>
              <a:rPr lang="ru-RU" sz="1050" dirty="0" err="1">
                <a:latin typeface="Times New Roman"/>
                <a:cs typeface="Times New Roman"/>
              </a:rPr>
              <a:t>XX</a:t>
            </a:r>
            <a:r>
              <a:rPr lang="ru-RU" sz="1050" dirty="0">
                <a:latin typeface="Times New Roman"/>
                <a:cs typeface="Times New Roman"/>
              </a:rPr>
              <a:t>. Соответственно, выражение </a:t>
            </a:r>
            <a:r>
              <a:rPr lang="ru-RU" sz="1050" dirty="0" smtClean="0">
                <a:latin typeface="Times New Roman"/>
                <a:cs typeface="Times New Roman"/>
              </a:rPr>
              <a:t>«относящихся к сохранению </a:t>
            </a:r>
            <a:r>
              <a:rPr lang="ru-RU" sz="1050" dirty="0" err="1" smtClean="0">
                <a:latin typeface="Times New Roman"/>
                <a:cs typeface="Times New Roman"/>
              </a:rPr>
              <a:t>исчерпаемых</a:t>
            </a:r>
            <a:r>
              <a:rPr lang="ru-RU" sz="1050" dirty="0" smtClean="0">
                <a:latin typeface="Times New Roman"/>
                <a:cs typeface="Times New Roman"/>
              </a:rPr>
              <a:t> природных </a:t>
            </a:r>
            <a:r>
              <a:rPr lang="ru-RU" sz="1050" dirty="0">
                <a:latin typeface="Times New Roman"/>
                <a:cs typeface="Times New Roman"/>
              </a:rPr>
              <a:t>ресурсов» не должно толковаться расширительно до такой степени, при </a:t>
            </a:r>
            <a:r>
              <a:rPr lang="ru-RU" sz="1050" u="sng" dirty="0">
                <a:latin typeface="Times New Roman"/>
                <a:cs typeface="Times New Roman"/>
              </a:rPr>
              <a:t>которой</a:t>
            </a:r>
            <a:r>
              <a:rPr lang="ru-RU" sz="1050" dirty="0">
                <a:latin typeface="Times New Roman"/>
                <a:cs typeface="Times New Roman"/>
              </a:rPr>
              <a:t> может возникнуть серьезное извращение целей и задач </a:t>
            </a:r>
            <a:r>
              <a:rPr lang="ru-RU" sz="1050" dirty="0" smtClean="0">
                <a:latin typeface="Times New Roman"/>
                <a:cs typeface="Times New Roman"/>
              </a:rPr>
              <a:t>ст.</a:t>
            </a:r>
            <a:r>
              <a:rPr lang="ru-RU" sz="1050" dirty="0">
                <a:latin typeface="Times New Roman"/>
                <a:cs typeface="Times New Roman"/>
              </a:rPr>
              <a:t> </a:t>
            </a:r>
            <a:r>
              <a:rPr lang="de-DE" sz="1050" dirty="0" smtClean="0">
                <a:latin typeface="Times New Roman"/>
                <a:cs typeface="Times New Roman"/>
              </a:rPr>
              <a:t>III</a:t>
            </a:r>
            <a:r>
              <a:rPr lang="ru-RU" sz="1050" dirty="0" smtClean="0">
                <a:latin typeface="Times New Roman"/>
                <a:cs typeface="Times New Roman"/>
              </a:rPr>
              <a:t>:4</a:t>
            </a:r>
            <a:r>
              <a:rPr lang="ru-RU" sz="1050" dirty="0">
                <a:latin typeface="Times New Roman"/>
                <a:cs typeface="Times New Roman"/>
              </a:rPr>
              <a:t>. Равным образом, положения статьи </a:t>
            </a:r>
            <a:r>
              <a:rPr lang="de-DE" sz="1050" dirty="0" smtClean="0">
                <a:latin typeface="Times New Roman"/>
                <a:cs typeface="Times New Roman"/>
              </a:rPr>
              <a:t>III</a:t>
            </a:r>
            <a:r>
              <a:rPr lang="ru-RU" sz="1050" dirty="0" smtClean="0">
                <a:latin typeface="Times New Roman"/>
                <a:cs typeface="Times New Roman"/>
              </a:rPr>
              <a:t>:4 </a:t>
            </a:r>
            <a:r>
              <a:rPr lang="ru-RU" sz="1050" dirty="0">
                <a:latin typeface="Times New Roman"/>
                <a:cs typeface="Times New Roman"/>
              </a:rPr>
              <a:t>не могут быть истолкованы так широко, что будут лишены силы положения </a:t>
            </a:r>
            <a:r>
              <a:rPr lang="ru-RU" sz="1050" dirty="0" smtClean="0">
                <a:latin typeface="Times New Roman"/>
                <a:cs typeface="Times New Roman"/>
              </a:rPr>
              <a:t>ст. </a:t>
            </a:r>
            <a:r>
              <a:rPr lang="ru-RU" sz="1050" dirty="0" err="1" smtClean="0">
                <a:latin typeface="Times New Roman"/>
                <a:cs typeface="Times New Roman"/>
              </a:rPr>
              <a:t>XX</a:t>
            </a:r>
            <a:r>
              <a:rPr lang="ru-RU" sz="1050" dirty="0" smtClean="0">
                <a:latin typeface="Times New Roman"/>
                <a:cs typeface="Times New Roman"/>
              </a:rPr>
              <a:t>(g</a:t>
            </a:r>
            <a:r>
              <a:rPr lang="ru-RU" sz="1050" dirty="0">
                <a:latin typeface="Times New Roman"/>
                <a:cs typeface="Times New Roman"/>
              </a:rPr>
              <a:t>) и воплощенных в ней политики и интересов. Отношение между активными обязательствами, изложенными, например, в </a:t>
            </a:r>
            <a:r>
              <a:rPr lang="ru-RU" sz="1050" dirty="0" smtClean="0">
                <a:latin typeface="Times New Roman"/>
                <a:cs typeface="Times New Roman"/>
              </a:rPr>
              <a:t>ст. </a:t>
            </a:r>
            <a:r>
              <a:rPr lang="ru-RU" sz="1050" dirty="0">
                <a:latin typeface="Times New Roman"/>
                <a:cs typeface="Times New Roman"/>
              </a:rPr>
              <a:t>I, </a:t>
            </a:r>
            <a:r>
              <a:rPr lang="ru-RU" sz="1050" dirty="0" err="1">
                <a:latin typeface="Times New Roman"/>
                <a:cs typeface="Times New Roman"/>
              </a:rPr>
              <a:t>III</a:t>
            </a:r>
            <a:r>
              <a:rPr lang="ru-RU" sz="1050" dirty="0">
                <a:latin typeface="Times New Roman"/>
                <a:cs typeface="Times New Roman"/>
              </a:rPr>
              <a:t> и </a:t>
            </a:r>
            <a:r>
              <a:rPr lang="ru-RU" sz="1050" dirty="0" err="1">
                <a:latin typeface="Times New Roman"/>
                <a:cs typeface="Times New Roman"/>
              </a:rPr>
              <a:t>XI</a:t>
            </a:r>
            <a:r>
              <a:rPr lang="ru-RU" sz="1050" dirty="0">
                <a:latin typeface="Times New Roman"/>
                <a:cs typeface="Times New Roman"/>
              </a:rPr>
              <a:t>, и политикой и интересами, отраженными в «Общих исключениях», приведенных в </a:t>
            </a:r>
            <a:r>
              <a:rPr lang="ru-RU" sz="1050" dirty="0" smtClean="0">
                <a:latin typeface="Times New Roman"/>
                <a:cs typeface="Times New Roman"/>
              </a:rPr>
              <a:t>ст.</a:t>
            </a:r>
            <a:r>
              <a:rPr lang="ru-RU" sz="1050" dirty="0">
                <a:latin typeface="Times New Roman"/>
                <a:cs typeface="Times New Roman"/>
              </a:rPr>
              <a:t> XX, получает смысл в рамках целого </a:t>
            </a:r>
            <a:r>
              <a:rPr lang="ru-RU" sz="1050" i="1" dirty="0">
                <a:latin typeface="Times New Roman"/>
                <a:cs typeface="Times New Roman"/>
              </a:rPr>
              <a:t>Генерального соглашения</a:t>
            </a:r>
            <a:r>
              <a:rPr lang="ru-RU" sz="1050" dirty="0">
                <a:latin typeface="Times New Roman"/>
                <a:cs typeface="Times New Roman"/>
              </a:rPr>
              <a:t>, а также </a:t>
            </a:r>
            <a:r>
              <a:rPr lang="ru-RU" sz="1050" dirty="0" smtClean="0">
                <a:latin typeface="Times New Roman"/>
                <a:cs typeface="Times New Roman"/>
              </a:rPr>
              <a:t>его </a:t>
            </a:r>
            <a:r>
              <a:rPr lang="ru-RU" sz="1050" dirty="0">
                <a:latin typeface="Times New Roman"/>
                <a:cs typeface="Times New Roman"/>
              </a:rPr>
              <a:t>целей и задач, только при его толковании в каждом конкретном случае путем проведения тщательного анализа фактического и юридического контекста конкретного спора, при котором не должны игнорироваться формулировки, фактически использованные Участниками ВТО для выражения своих целей и </a:t>
            </a:r>
            <a:r>
              <a:rPr lang="ru-RU" sz="1050" dirty="0" smtClean="0">
                <a:latin typeface="Times New Roman"/>
                <a:cs typeface="Times New Roman"/>
              </a:rPr>
              <a:t>намерений</a:t>
            </a:r>
            <a:r>
              <a:rPr lang="ru-RU" sz="1050" kern="0" dirty="0" smtClean="0">
                <a:solidFill>
                  <a:srgbClr val="3C230A"/>
                </a:solidFill>
                <a:latin typeface="Times New Roman"/>
                <a:cs typeface="Times New Roman"/>
              </a:rPr>
              <a:t>»;</a:t>
            </a:r>
          </a:p>
          <a:p>
            <a:pPr algn="just" defTabSz="457200">
              <a:buFont typeface="Arial"/>
            </a:pPr>
            <a:r>
              <a:rPr lang="ru-RU" sz="1050" kern="0" dirty="0" smtClean="0">
                <a:solidFill>
                  <a:srgbClr val="3C230A"/>
                </a:solidFill>
                <a:latin typeface="Times New Roman"/>
                <a:cs typeface="Times New Roman"/>
              </a:rPr>
              <a:t>АО не толкует ограничительно исключения, перечисленные в ст. ХХ ГАТТ 1994 г., а пытается найти баланс между либерализацией торговли, доступом на рынок и </a:t>
            </a:r>
            <a:r>
              <a:rPr lang="ru-RU" sz="1050" kern="0" dirty="0" err="1" smtClean="0">
                <a:solidFill>
                  <a:srgbClr val="3C230A"/>
                </a:solidFill>
                <a:latin typeface="Times New Roman"/>
                <a:cs typeface="Times New Roman"/>
              </a:rPr>
              <a:t>недискриминацией</a:t>
            </a:r>
            <a:r>
              <a:rPr lang="ru-RU" sz="1050" kern="0" dirty="0" smtClean="0">
                <a:solidFill>
                  <a:srgbClr val="3C230A"/>
                </a:solidFill>
                <a:latin typeface="Times New Roman"/>
                <a:cs typeface="Times New Roman"/>
              </a:rPr>
              <a:t>, с одной стороны, и общественными ценностями и интересами, с другой</a:t>
            </a:r>
            <a:r>
              <a:rPr lang="ru-RU" sz="1050" kern="0" dirty="0">
                <a:solidFill>
                  <a:srgbClr val="3C230A"/>
                </a:solidFill>
                <a:latin typeface="Times New Roman"/>
                <a:cs typeface="Times New Roman"/>
              </a:rPr>
              <a:t> </a:t>
            </a:r>
            <a:r>
              <a:rPr lang="ru-RU" sz="1050" kern="0" dirty="0" smtClean="0">
                <a:solidFill>
                  <a:srgbClr val="3C230A"/>
                </a:solidFill>
                <a:latin typeface="Times New Roman"/>
                <a:cs typeface="Times New Roman"/>
                <a:sym typeface="Wingdings"/>
              </a:rPr>
              <a:t></a:t>
            </a:r>
            <a:r>
              <a:rPr lang="ru-RU" sz="1050" kern="0" dirty="0" smtClean="0">
                <a:solidFill>
                  <a:srgbClr val="3C230A"/>
                </a:solidFill>
                <a:latin typeface="Times New Roman"/>
                <a:cs typeface="Times New Roman"/>
              </a:rPr>
              <a:t> </a:t>
            </a:r>
            <a:r>
              <a:rPr lang="en-GB" sz="1050" kern="0" dirty="0">
                <a:solidFill>
                  <a:srgbClr val="3C230A"/>
                </a:solidFill>
                <a:latin typeface="Times New Roman"/>
                <a:cs typeface="Times New Roman"/>
              </a:rPr>
              <a:t>C</a:t>
            </a:r>
            <a:r>
              <a:rPr lang="ru-RU" sz="1050" kern="0" dirty="0" smtClean="0">
                <a:solidFill>
                  <a:srgbClr val="3C230A"/>
                </a:solidFill>
                <a:latin typeface="Times New Roman"/>
                <a:cs typeface="Times New Roman"/>
              </a:rPr>
              <a:t>т. ХХ нацелена на нахождение этого баланса;</a:t>
            </a:r>
          </a:p>
          <a:p>
            <a:pPr algn="just" defTabSz="457200">
              <a:buFont typeface="Arial"/>
            </a:pPr>
            <a:r>
              <a:rPr lang="ru-RU" sz="1050" kern="0" dirty="0" smtClean="0">
                <a:solidFill>
                  <a:srgbClr val="3C230A"/>
                </a:solidFill>
                <a:latin typeface="Times New Roman"/>
                <a:cs typeface="Times New Roman"/>
              </a:rPr>
              <a:t>АО, </a:t>
            </a:r>
            <a:r>
              <a:rPr lang="en-US" sz="1050" kern="0" dirty="0" smtClean="0">
                <a:solidFill>
                  <a:srgbClr val="3C230A"/>
                </a:solidFill>
                <a:latin typeface="Times New Roman"/>
                <a:cs typeface="Times New Roman"/>
              </a:rPr>
              <a:t>T</a:t>
            </a:r>
            <a:r>
              <a:rPr lang="de-DE" sz="1050" kern="0" dirty="0" err="1" smtClean="0">
                <a:solidFill>
                  <a:srgbClr val="3C230A"/>
                </a:solidFill>
                <a:latin typeface="Times New Roman"/>
                <a:cs typeface="Times New Roman"/>
              </a:rPr>
              <a:t>hailand</a:t>
            </a:r>
            <a:r>
              <a:rPr lang="de-DE"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a:t>
            </a:r>
            <a:r>
              <a:rPr lang="de-DE" sz="1050" kern="0" dirty="0" smtClean="0">
                <a:solidFill>
                  <a:srgbClr val="3C230A"/>
                </a:solidFill>
                <a:latin typeface="Times New Roman"/>
                <a:cs typeface="Times New Roman"/>
              </a:rPr>
              <a:t> </a:t>
            </a:r>
            <a:r>
              <a:rPr lang="de-DE" sz="1050" kern="0" dirty="0" err="1" smtClean="0">
                <a:solidFill>
                  <a:srgbClr val="3C230A"/>
                </a:solidFill>
                <a:latin typeface="Times New Roman"/>
                <a:cs typeface="Times New Roman"/>
              </a:rPr>
              <a:t>Cigarettes</a:t>
            </a:r>
            <a:r>
              <a:rPr lang="de-DE"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a:t>
            </a:r>
            <a:r>
              <a:rPr lang="de-DE" sz="1050" kern="0" dirty="0" smtClean="0">
                <a:solidFill>
                  <a:srgbClr val="3C230A"/>
                </a:solidFill>
                <a:latin typeface="Times New Roman"/>
                <a:cs typeface="Times New Roman"/>
              </a:rPr>
              <a:t>Philippines</a:t>
            </a:r>
            <a:r>
              <a:rPr lang="en-US" sz="1050" kern="0" dirty="0" smtClean="0">
                <a:solidFill>
                  <a:srgbClr val="3C230A"/>
                </a:solidFill>
                <a:latin typeface="Times New Roman"/>
                <a:cs typeface="Times New Roman"/>
              </a:rPr>
              <a:t>)</a:t>
            </a:r>
            <a:r>
              <a:rPr lang="de-DE"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a:t>
            </a:r>
            <a:r>
              <a:rPr lang="de-DE" sz="1050" kern="0" dirty="0" smtClean="0">
                <a:solidFill>
                  <a:srgbClr val="3C230A"/>
                </a:solidFill>
                <a:latin typeface="Times New Roman"/>
                <a:cs typeface="Times New Roman"/>
              </a:rPr>
              <a:t>2011 </a:t>
            </a:r>
            <a:r>
              <a:rPr lang="ru-RU" sz="1050" kern="0" dirty="0" smtClean="0">
                <a:solidFill>
                  <a:srgbClr val="3C230A"/>
                </a:solidFill>
                <a:latin typeface="Times New Roman"/>
                <a:cs typeface="Times New Roman"/>
              </a:rPr>
              <a:t>г.): Таиланд требовал, чтобы АО отклонил довод </a:t>
            </a:r>
            <a:r>
              <a:rPr lang="ru-RU" sz="1050" kern="0" dirty="0" err="1" smtClean="0">
                <a:solidFill>
                  <a:srgbClr val="3C230A"/>
                </a:solidFill>
                <a:latin typeface="Times New Roman"/>
                <a:cs typeface="Times New Roman"/>
              </a:rPr>
              <a:t>ТГ</a:t>
            </a:r>
            <a:r>
              <a:rPr lang="ru-RU" sz="1050" kern="0" dirty="0" smtClean="0">
                <a:solidFill>
                  <a:srgbClr val="3C230A"/>
                </a:solidFill>
                <a:latin typeface="Times New Roman"/>
                <a:cs typeface="Times New Roman"/>
              </a:rPr>
              <a:t> о том, что меры Таиланда не соответствуют ст. </a:t>
            </a:r>
            <a:r>
              <a:rPr lang="de-DE" sz="1050" kern="0" dirty="0" smtClean="0">
                <a:solidFill>
                  <a:srgbClr val="3C230A"/>
                </a:solidFill>
                <a:latin typeface="Times New Roman"/>
                <a:cs typeface="Times New Roman"/>
              </a:rPr>
              <a:t>III</a:t>
            </a:r>
            <a:r>
              <a:rPr lang="en-US" sz="1050" kern="0" dirty="0" smtClean="0">
                <a:solidFill>
                  <a:srgbClr val="3C230A"/>
                </a:solidFill>
                <a:latin typeface="Times New Roman"/>
                <a:cs typeface="Times New Roman"/>
              </a:rPr>
              <a:t>:4 </a:t>
            </a:r>
            <a:r>
              <a:rPr lang="ru-RU" sz="1050" kern="0" dirty="0" smtClean="0">
                <a:solidFill>
                  <a:srgbClr val="3C230A"/>
                </a:solidFill>
                <a:latin typeface="Times New Roman"/>
                <a:cs typeface="Times New Roman"/>
              </a:rPr>
              <a:t>ГАТТ 1994 г. Дело в том, что АО заключил, что </a:t>
            </a:r>
            <a:r>
              <a:rPr lang="ru-RU" sz="1050" kern="0" dirty="0" err="1" smtClean="0">
                <a:solidFill>
                  <a:srgbClr val="3C230A"/>
                </a:solidFill>
                <a:latin typeface="Times New Roman"/>
                <a:cs typeface="Times New Roman"/>
              </a:rPr>
              <a:t>ТГ</a:t>
            </a:r>
            <a:r>
              <a:rPr lang="ru-RU" sz="1050" kern="0" dirty="0" smtClean="0">
                <a:solidFill>
                  <a:srgbClr val="3C230A"/>
                </a:solidFill>
                <a:latin typeface="Times New Roman"/>
                <a:cs typeface="Times New Roman"/>
              </a:rPr>
              <a:t> сделала в своём докладе неверный вывод относительно аргумента Таиланда по ст. ХХ(</a:t>
            </a:r>
            <a:r>
              <a:rPr lang="de-DE" sz="1050" kern="0" dirty="0" smtClean="0">
                <a:solidFill>
                  <a:srgbClr val="3C230A"/>
                </a:solidFill>
                <a:latin typeface="Times New Roman"/>
                <a:cs typeface="Times New Roman"/>
              </a:rPr>
              <a:t>d)</a:t>
            </a:r>
            <a:r>
              <a:rPr lang="ru-RU" sz="1050" kern="0" dirty="0" smtClean="0">
                <a:solidFill>
                  <a:srgbClr val="3C230A"/>
                </a:solidFill>
                <a:latin typeface="Times New Roman"/>
                <a:cs typeface="Times New Roman"/>
              </a:rPr>
              <a:t>. Однако АО отказался сделать это, т.к. анализ по ст. </a:t>
            </a:r>
            <a:r>
              <a:rPr lang="de-DE" sz="1050" kern="0" dirty="0">
                <a:solidFill>
                  <a:srgbClr val="3C230A"/>
                </a:solidFill>
                <a:latin typeface="Times New Roman"/>
                <a:cs typeface="Times New Roman"/>
              </a:rPr>
              <a:t>III</a:t>
            </a:r>
            <a:r>
              <a:rPr lang="en-US" sz="1050" kern="0" dirty="0">
                <a:solidFill>
                  <a:srgbClr val="3C230A"/>
                </a:solidFill>
                <a:latin typeface="Times New Roman"/>
                <a:cs typeface="Times New Roman"/>
              </a:rPr>
              <a:t>:4 </a:t>
            </a:r>
            <a:r>
              <a:rPr lang="ru-RU" sz="1050" kern="0" dirty="0" smtClean="0">
                <a:solidFill>
                  <a:srgbClr val="3C230A"/>
                </a:solidFill>
                <a:latin typeface="Times New Roman"/>
                <a:cs typeface="Times New Roman"/>
              </a:rPr>
              <a:t>отличается от анализа по ст. ХХ(</a:t>
            </a:r>
            <a:r>
              <a:rPr lang="de-DE" sz="1050" kern="0" dirty="0" smtClean="0">
                <a:solidFill>
                  <a:srgbClr val="3C230A"/>
                </a:solidFill>
                <a:latin typeface="Times New Roman"/>
                <a:cs typeface="Times New Roman"/>
              </a:rPr>
              <a:t>d</a:t>
            </a:r>
            <a:r>
              <a:rPr lang="ru-RU" sz="1050" kern="0" dirty="0" smtClean="0">
                <a:solidFill>
                  <a:srgbClr val="3C230A"/>
                </a:solidFill>
                <a:latin typeface="Times New Roman"/>
                <a:cs typeface="Times New Roman"/>
              </a:rPr>
              <a:t>) ГАТТ </a:t>
            </a:r>
            <a:r>
              <a:rPr lang="ru-RU" sz="1050" kern="0" dirty="0">
                <a:solidFill>
                  <a:srgbClr val="3C230A"/>
                </a:solidFill>
                <a:latin typeface="Times New Roman"/>
                <a:cs typeface="Times New Roman"/>
              </a:rPr>
              <a:t>1994 </a:t>
            </a:r>
            <a:r>
              <a:rPr lang="ru-RU" sz="1050" kern="0" dirty="0" smtClean="0">
                <a:solidFill>
                  <a:srgbClr val="3C230A"/>
                </a:solidFill>
                <a:latin typeface="Times New Roman"/>
                <a:cs typeface="Times New Roman"/>
              </a:rPr>
              <a:t>г.</a:t>
            </a:r>
            <a:r>
              <a:rPr lang="de-DE" sz="1050" kern="0" dirty="0" smtClean="0">
                <a:solidFill>
                  <a:srgbClr val="3C230A"/>
                </a:solidFill>
                <a:latin typeface="Times New Roman"/>
                <a:cs typeface="Times New Roman"/>
              </a:rPr>
              <a:t>: </a:t>
            </a:r>
            <a:r>
              <a:rPr lang="ru-RU" sz="1050" kern="0" dirty="0" smtClean="0">
                <a:solidFill>
                  <a:srgbClr val="3C230A"/>
                </a:solidFill>
                <a:latin typeface="Times New Roman"/>
                <a:cs typeface="Times New Roman"/>
              </a:rPr>
              <a:t>«</a:t>
            </a:r>
            <a:r>
              <a:rPr lang="ru-RU" sz="1050" dirty="0">
                <a:latin typeface="Times New Roman"/>
                <a:cs typeface="Times New Roman"/>
              </a:rPr>
              <a:t>[д]</a:t>
            </a:r>
            <a:r>
              <a:rPr lang="ru-RU" sz="1050" dirty="0" err="1">
                <a:latin typeface="Times New Roman"/>
                <a:cs typeface="Times New Roman"/>
              </a:rPr>
              <a:t>ействительно</a:t>
            </a:r>
            <a:r>
              <a:rPr lang="ru-RU" sz="1050" dirty="0">
                <a:latin typeface="Times New Roman"/>
                <a:cs typeface="Times New Roman"/>
              </a:rPr>
              <a:t>, при исследовании конкретной меры может быть созвана комиссия для проведения анализа существенного обязательства и положительных оснований для защиты и их применения к такой мере. Также верно то, что для этого комиссии будет необходимо найти и задействовать «уравнительную линию» между существенным обязательством и исключением. Тем не менее, это не сделает проводимый комиссией анализ обязательства и исключения отдельным и обобщенным. Напротив, анализ того, нарушается ли обязательство вследствие принятия меры, в обязательном порядке предшествует «дальнейшей отдельной» оценке общей оправданности такой меры и не совпадает с такой </a:t>
            </a:r>
            <a:r>
              <a:rPr lang="ru-RU" sz="1050" dirty="0" smtClean="0">
                <a:latin typeface="Times New Roman"/>
                <a:cs typeface="Times New Roman"/>
              </a:rPr>
              <a:t>оценкой</a:t>
            </a:r>
            <a:r>
              <a:rPr lang="ru-RU" sz="1050" kern="0" dirty="0" smtClean="0">
                <a:solidFill>
                  <a:srgbClr val="3C230A"/>
                </a:solidFill>
                <a:latin typeface="Times New Roman"/>
                <a:cs typeface="Times New Roman"/>
              </a:rPr>
              <a:t>».</a:t>
            </a:r>
            <a:endParaRPr lang="en-US" sz="1050" kern="0" dirty="0">
              <a:solidFill>
                <a:srgbClr val="3C230A"/>
              </a:solidFill>
              <a:latin typeface="Times New Roman"/>
              <a:cs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5</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34688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vert="horz" lIns="91440" tIns="45720" rIns="91440" bIns="45720" rtlCol="0">
            <a:noAutofit/>
          </a:bodyPr>
          <a:lstStyle/>
          <a:p>
            <a:pPr algn="just" defTabSz="457200">
              <a:lnSpc>
                <a:spcPct val="80000"/>
              </a:lnSpc>
              <a:buFont typeface="Arial"/>
              <a:buChar char="•"/>
            </a:pPr>
            <a:r>
              <a:rPr lang="ru-RU" sz="1600" kern="0" dirty="0" smtClean="0">
                <a:solidFill>
                  <a:srgbClr val="3C230A"/>
                </a:solidFill>
                <a:latin typeface="Times New Roman"/>
              </a:rPr>
              <a:t>Одни исключения разрешают отклонения от </a:t>
            </a:r>
            <a:r>
              <a:rPr lang="ru-RU" sz="1600" u="sng" kern="0" dirty="0" smtClean="0">
                <a:solidFill>
                  <a:srgbClr val="3C230A"/>
                </a:solidFill>
                <a:latin typeface="Times New Roman"/>
              </a:rPr>
              <a:t>всех</a:t>
            </a:r>
            <a:r>
              <a:rPr lang="ru-RU" sz="1600" kern="0" dirty="0" smtClean="0">
                <a:solidFill>
                  <a:srgbClr val="3C230A"/>
                </a:solidFill>
                <a:latin typeface="Times New Roman"/>
              </a:rPr>
              <a:t> обязательств по ГАТТ и ГАТС, а другие – только от </a:t>
            </a:r>
            <a:r>
              <a:rPr lang="ru-RU" sz="1600" u="sng" kern="0" dirty="0" smtClean="0">
                <a:solidFill>
                  <a:srgbClr val="3C230A"/>
                </a:solidFill>
                <a:latin typeface="Times New Roman"/>
              </a:rPr>
              <a:t>конкретных</a:t>
            </a:r>
            <a:r>
              <a:rPr lang="ru-RU" sz="1600" kern="0" dirty="0" smtClean="0">
                <a:solidFill>
                  <a:srgbClr val="3C230A"/>
                </a:solidFill>
                <a:latin typeface="Times New Roman"/>
              </a:rPr>
              <a:t> обязательств</a:t>
            </a:r>
            <a:r>
              <a:rPr lang="ru-RU" sz="1600" kern="0" dirty="0">
                <a:solidFill>
                  <a:srgbClr val="3C230A"/>
                </a:solidFill>
                <a:latin typeface="Times New Roman"/>
              </a:rPr>
              <a:t>;</a:t>
            </a:r>
            <a:r>
              <a:rPr lang="ru-RU" sz="1600" kern="0" dirty="0" smtClean="0">
                <a:solidFill>
                  <a:srgbClr val="3C230A"/>
                </a:solidFill>
                <a:latin typeface="Times New Roman"/>
              </a:rPr>
              <a:t> </a:t>
            </a:r>
            <a:r>
              <a:rPr lang="ru-RU" sz="1600" kern="0" dirty="0">
                <a:solidFill>
                  <a:srgbClr val="3C230A"/>
                </a:solidFill>
                <a:latin typeface="Times New Roman"/>
              </a:rPr>
              <a:t>с</a:t>
            </a:r>
            <a:r>
              <a:rPr lang="ru-RU" sz="1600" kern="0" dirty="0" smtClean="0">
                <a:solidFill>
                  <a:srgbClr val="3C230A"/>
                </a:solidFill>
                <a:latin typeface="Times New Roman"/>
              </a:rPr>
              <a:t>т. ХХ разрешает отклонения от всех обязательств (при определенных условиях)</a:t>
            </a:r>
            <a:r>
              <a:rPr lang="ru-RU" sz="1600" kern="0" dirty="0">
                <a:solidFill>
                  <a:srgbClr val="3C230A"/>
                </a:solidFill>
                <a:latin typeface="Times New Roman"/>
              </a:rPr>
              <a:t> </a:t>
            </a:r>
            <a:r>
              <a:rPr lang="ru-RU" sz="1600" kern="0" dirty="0" smtClean="0">
                <a:solidFill>
                  <a:srgbClr val="3C230A"/>
                </a:solidFill>
                <a:latin typeface="Times New Roman"/>
                <a:sym typeface="Wingdings"/>
              </a:rPr>
              <a:t></a:t>
            </a:r>
            <a:r>
              <a:rPr lang="en-GB" sz="1600" kern="0" dirty="0" smtClean="0">
                <a:solidFill>
                  <a:srgbClr val="3C230A"/>
                </a:solidFill>
                <a:latin typeface="Times New Roman"/>
                <a:sym typeface="Wingdings"/>
              </a:rPr>
              <a:t> </a:t>
            </a:r>
            <a:r>
              <a:rPr lang="ru-RU" sz="1600" kern="0" dirty="0">
                <a:solidFill>
                  <a:srgbClr val="3C230A"/>
                </a:solidFill>
                <a:latin typeface="Times New Roman"/>
                <a:sym typeface="Wingdings"/>
              </a:rPr>
              <a:t>С</a:t>
            </a:r>
            <a:r>
              <a:rPr lang="ru-RU" sz="1600" kern="0" dirty="0" smtClean="0">
                <a:solidFill>
                  <a:srgbClr val="3C230A"/>
                </a:solidFill>
                <a:latin typeface="Times New Roman"/>
              </a:rPr>
              <a:t>фера применения ст. ХХ широка;</a:t>
            </a:r>
          </a:p>
          <a:p>
            <a:pPr algn="just" defTabSz="457200">
              <a:lnSpc>
                <a:spcPct val="80000"/>
              </a:lnSpc>
              <a:buFont typeface="Arial"/>
              <a:buChar char="•"/>
            </a:pPr>
            <a:r>
              <a:rPr lang="ru-RU" sz="1600" kern="0" dirty="0" smtClean="0">
                <a:solidFill>
                  <a:srgbClr val="3C230A"/>
                </a:solidFill>
                <a:latin typeface="Times New Roman"/>
              </a:rPr>
              <a:t>Оправдывает ли ст. ХХ несоблюдение членом ВТО обязательств, предусмотренных другими соглашениями ВТО (кроме ГАТТ)? </a:t>
            </a:r>
            <a:r>
              <a:rPr lang="ru-RU" sz="1600" kern="0" dirty="0" smtClean="0">
                <a:solidFill>
                  <a:srgbClr val="3C230A"/>
                </a:solidFill>
                <a:latin typeface="Times New Roman"/>
                <a:sym typeface="Wingdings"/>
              </a:rPr>
              <a:t></a:t>
            </a:r>
            <a:endParaRPr lang="ru-RU" sz="1600" kern="0" dirty="0" smtClean="0">
              <a:solidFill>
                <a:srgbClr val="3C230A"/>
              </a:solidFill>
              <a:latin typeface="Times New Roman"/>
            </a:endParaRPr>
          </a:p>
          <a:p>
            <a:pPr algn="just" defTabSz="457200">
              <a:lnSpc>
                <a:spcPct val="80000"/>
              </a:lnSpc>
              <a:buAutoNum type="arabicParenR"/>
            </a:pPr>
            <a:r>
              <a:rPr lang="de-DE" sz="1600" kern="0" dirty="0" smtClean="0">
                <a:solidFill>
                  <a:srgbClr val="3C230A"/>
                </a:solidFill>
                <a:latin typeface="Times New Roman"/>
              </a:rPr>
              <a:t>China </a:t>
            </a:r>
            <a:r>
              <a:rPr lang="en-US" sz="1600" kern="0" dirty="0" smtClean="0">
                <a:solidFill>
                  <a:srgbClr val="3C230A"/>
                </a:solidFill>
                <a:latin typeface="Times New Roman"/>
              </a:rPr>
              <a:t>– Publications &amp;</a:t>
            </a:r>
            <a:r>
              <a:rPr lang="ru-RU" sz="1600" kern="0" dirty="0" smtClean="0">
                <a:solidFill>
                  <a:srgbClr val="3C230A"/>
                </a:solidFill>
                <a:latin typeface="Times New Roman"/>
              </a:rPr>
              <a:t> </a:t>
            </a:r>
            <a:r>
              <a:rPr lang="en-US" sz="1600" kern="0" dirty="0" smtClean="0">
                <a:solidFill>
                  <a:srgbClr val="3C230A"/>
                </a:solidFill>
                <a:latin typeface="Times New Roman"/>
              </a:rPr>
              <a:t>Audiovisual Products (2010</a:t>
            </a:r>
            <a:r>
              <a:rPr lang="ru-RU" sz="1600" kern="0" dirty="0" smtClean="0">
                <a:solidFill>
                  <a:srgbClr val="3C230A"/>
                </a:solidFill>
                <a:latin typeface="Times New Roman"/>
              </a:rPr>
              <a:t> г.</a:t>
            </a:r>
            <a:r>
              <a:rPr lang="en-US" sz="1600" kern="0" dirty="0" smtClean="0">
                <a:solidFill>
                  <a:srgbClr val="3C230A"/>
                </a:solidFill>
                <a:latin typeface="Times New Roman"/>
              </a:rPr>
              <a:t>)</a:t>
            </a:r>
            <a:r>
              <a:rPr lang="ru-RU" sz="1600" kern="0" dirty="0" smtClean="0">
                <a:solidFill>
                  <a:srgbClr val="3C230A"/>
                </a:solidFill>
                <a:latin typeface="Times New Roman"/>
              </a:rPr>
              <a:t>: Китай ссылался на ст. ХХ(а) в оправдание своих мер, которые ТГ сочла несовместимыми с обязательствами Китая по его Протоколу о присоединении. Китай сослался на п. 5.1 Протокола: «Без ущерба для права Китая регулировать торговлю способом, совместимым с Соглашением ВТО (…)»; АО: Китай вправе полагаться на вводную фразу п. 5.1 Протокола о присоединении; поэтому в данном случае ст. ХХ ГАТТ</a:t>
            </a:r>
            <a:r>
              <a:rPr lang="en-GB" sz="1600" kern="0" dirty="0" smtClean="0">
                <a:solidFill>
                  <a:srgbClr val="3C230A"/>
                </a:solidFill>
                <a:latin typeface="Times New Roman"/>
              </a:rPr>
              <a:t>-</a:t>
            </a:r>
            <a:r>
              <a:rPr lang="ru-RU" sz="1600" kern="0" dirty="0" smtClean="0">
                <a:solidFill>
                  <a:srgbClr val="3C230A"/>
                </a:solidFill>
                <a:latin typeface="Times New Roman"/>
              </a:rPr>
              <a:t>1994 может оправдать меры, не соответствующие Протоколу Китая о присоединении, т.е. не совместимые с иными соглашениями ВТО, чем ГАТТ</a:t>
            </a:r>
            <a:r>
              <a:rPr lang="en-GB" sz="1600" kern="0" dirty="0" smtClean="0">
                <a:solidFill>
                  <a:srgbClr val="3C230A"/>
                </a:solidFill>
                <a:latin typeface="Times New Roman"/>
              </a:rPr>
              <a:t>-</a:t>
            </a:r>
            <a:r>
              <a:rPr lang="ru-RU" sz="1600" kern="0" dirty="0" smtClean="0">
                <a:solidFill>
                  <a:srgbClr val="3C230A"/>
                </a:solidFill>
                <a:latin typeface="Times New Roman"/>
              </a:rPr>
              <a:t>1994</a:t>
            </a:r>
            <a:r>
              <a:rPr lang="en-GB" sz="1600" kern="0" dirty="0">
                <a:solidFill>
                  <a:srgbClr val="3C230A"/>
                </a:solidFill>
                <a:latin typeface="Times New Roman"/>
              </a:rPr>
              <a:t>.</a:t>
            </a:r>
            <a:r>
              <a:rPr lang="ru-RU" sz="1600" kern="0" dirty="0" smtClean="0">
                <a:solidFill>
                  <a:srgbClr val="3C230A"/>
                </a:solidFill>
                <a:latin typeface="Times New Roman"/>
              </a:rPr>
              <a:t> См. также: Платонов </a:t>
            </a:r>
            <a:r>
              <a:rPr lang="ru-RU" sz="1600" kern="0" dirty="0" err="1">
                <a:solidFill>
                  <a:srgbClr val="3C230A"/>
                </a:solidFill>
                <a:latin typeface="Times New Roman"/>
              </a:rPr>
              <a:t>Н.В</a:t>
            </a:r>
            <a:r>
              <a:rPr lang="ru-RU" sz="1600" kern="0" dirty="0">
                <a:solidFill>
                  <a:srgbClr val="3C230A"/>
                </a:solidFill>
                <a:latin typeface="Times New Roman"/>
              </a:rPr>
              <a:t>. О решении ВТО по спору об ограничении Китаем прав торговли аудиовизуальной продукцией // Российский внешнеэкономический вестник. 2010. </a:t>
            </a:r>
            <a:r>
              <a:rPr lang="ru-RU" sz="1600" kern="0" dirty="0" smtClean="0">
                <a:solidFill>
                  <a:srgbClr val="3C230A"/>
                </a:solidFill>
                <a:latin typeface="Times New Roman"/>
              </a:rPr>
              <a:t>№ 3</a:t>
            </a:r>
            <a:r>
              <a:rPr lang="ru-RU" sz="1600" kern="0" dirty="0">
                <a:solidFill>
                  <a:srgbClr val="3C230A"/>
                </a:solidFill>
                <a:latin typeface="Times New Roman"/>
              </a:rPr>
              <a:t>. С. 3 </a:t>
            </a:r>
            <a:r>
              <a:rPr lang="ru-RU" sz="1600" kern="0" dirty="0" smtClean="0">
                <a:solidFill>
                  <a:srgbClr val="3C230A"/>
                </a:solidFill>
                <a:latin typeface="Times New Roman"/>
              </a:rPr>
              <a:t>– 11</a:t>
            </a:r>
            <a:r>
              <a:rPr lang="ru-RU" sz="1600" kern="0" dirty="0">
                <a:solidFill>
                  <a:srgbClr val="3C230A"/>
                </a:solidFill>
                <a:latin typeface="Times New Roman"/>
              </a:rPr>
              <a:t>;</a:t>
            </a:r>
            <a:endParaRPr lang="ru-RU" sz="1600" kern="0" dirty="0" smtClean="0">
              <a:solidFill>
                <a:srgbClr val="3C230A"/>
              </a:solidFill>
              <a:latin typeface="Times New Roman"/>
            </a:endParaRPr>
          </a:p>
          <a:p>
            <a:pPr algn="just" defTabSz="457200">
              <a:lnSpc>
                <a:spcPct val="80000"/>
              </a:lnSpc>
              <a:buAutoNum type="arabicParenR"/>
            </a:pPr>
            <a:r>
              <a:rPr lang="en-GB" sz="1600" kern="0" dirty="0" smtClean="0">
                <a:solidFill>
                  <a:srgbClr val="3C230A"/>
                </a:solidFill>
                <a:latin typeface="Times New Roman"/>
              </a:rPr>
              <a:t>China</a:t>
            </a:r>
            <a:r>
              <a:rPr lang="ru-RU" sz="1600" kern="0" dirty="0" smtClean="0">
                <a:solidFill>
                  <a:srgbClr val="3C230A"/>
                </a:solidFill>
                <a:latin typeface="Times New Roman"/>
              </a:rPr>
              <a:t> – </a:t>
            </a:r>
            <a:r>
              <a:rPr lang="en-GB" sz="1600" kern="0" dirty="0" smtClean="0">
                <a:solidFill>
                  <a:srgbClr val="3C230A"/>
                </a:solidFill>
                <a:latin typeface="Times New Roman"/>
              </a:rPr>
              <a:t>Raw Materials</a:t>
            </a:r>
            <a:r>
              <a:rPr lang="ru-RU" sz="1600" kern="0" dirty="0" smtClean="0">
                <a:solidFill>
                  <a:srgbClr val="3C230A"/>
                </a:solidFill>
                <a:latin typeface="Times New Roman"/>
              </a:rPr>
              <a:t> (2012 г.): Китай ссылался на ст.</a:t>
            </a:r>
            <a:r>
              <a:rPr lang="de-DE" sz="1600" kern="0" dirty="0" smtClean="0">
                <a:solidFill>
                  <a:srgbClr val="3C230A"/>
                </a:solidFill>
                <a:latin typeface="Times New Roman"/>
              </a:rPr>
              <a:t> </a:t>
            </a:r>
            <a:r>
              <a:rPr lang="ru-RU" sz="1600" kern="0" dirty="0" smtClean="0">
                <a:solidFill>
                  <a:srgbClr val="3C230A"/>
                </a:solidFill>
                <a:latin typeface="Times New Roman"/>
              </a:rPr>
              <a:t>ХХ(</a:t>
            </a:r>
            <a:r>
              <a:rPr lang="de-DE" sz="1600" kern="0" dirty="0" smtClean="0">
                <a:solidFill>
                  <a:srgbClr val="3C230A"/>
                </a:solidFill>
                <a:latin typeface="Times New Roman"/>
              </a:rPr>
              <a:t>g</a:t>
            </a:r>
            <a:r>
              <a:rPr lang="ru-RU" sz="1600" kern="0" dirty="0" smtClean="0">
                <a:solidFill>
                  <a:srgbClr val="3C230A"/>
                </a:solidFill>
                <a:latin typeface="Times New Roman"/>
              </a:rPr>
              <a:t>)</a:t>
            </a:r>
            <a:r>
              <a:rPr lang="de-DE" sz="1600" kern="0" dirty="0" smtClean="0">
                <a:solidFill>
                  <a:srgbClr val="3C230A"/>
                </a:solidFill>
                <a:latin typeface="Times New Roman"/>
              </a:rPr>
              <a:t> </a:t>
            </a:r>
            <a:r>
              <a:rPr lang="ru-RU" sz="1600" kern="0" dirty="0" smtClean="0">
                <a:solidFill>
                  <a:srgbClr val="3C230A"/>
                </a:solidFill>
                <a:latin typeface="Times New Roman"/>
              </a:rPr>
              <a:t>ГАТТ</a:t>
            </a:r>
            <a:r>
              <a:rPr lang="en-GB" sz="1600" kern="0" dirty="0" smtClean="0">
                <a:solidFill>
                  <a:srgbClr val="3C230A"/>
                </a:solidFill>
                <a:latin typeface="Times New Roman"/>
              </a:rPr>
              <a:t>-</a:t>
            </a:r>
            <a:r>
              <a:rPr lang="de-DE" sz="1600" kern="0" dirty="0" smtClean="0">
                <a:solidFill>
                  <a:srgbClr val="3C230A"/>
                </a:solidFill>
                <a:latin typeface="Times New Roman"/>
              </a:rPr>
              <a:t>1994</a:t>
            </a:r>
            <a:r>
              <a:rPr lang="ru-RU" sz="1600" kern="0" dirty="0" smtClean="0">
                <a:solidFill>
                  <a:srgbClr val="3C230A"/>
                </a:solidFill>
                <a:latin typeface="Times New Roman"/>
              </a:rPr>
              <a:t> в оправдание своих экспортных пошлин, не соответствовавших п. 11.3 его Протокола о присоединении (Китай обязан отменить экспортные пошлины, если только они не указаны прямо в приложении 6 к Протоколу). В приложении 6 указаны 84 товара. Примечание к Приложению 6: «максимальные ставки не будут превышены». ТГ и АО: Китай не вправе оправдывать экспортные пошлины, не указанные в Приложении 6, статьёй ХХ ГАТТ-1994, т.к. в п. 11.6 Протокола нет такого же положения, как в п. 5.1 </a:t>
            </a:r>
            <a:r>
              <a:rPr lang="ru-RU" sz="1600" kern="0" dirty="0">
                <a:solidFill>
                  <a:srgbClr val="3C230A"/>
                </a:solidFill>
                <a:latin typeface="Times New Roman"/>
              </a:rPr>
              <a:t>Протокола </a:t>
            </a:r>
            <a:r>
              <a:rPr lang="ru-RU" sz="1600" kern="0" dirty="0" smtClean="0">
                <a:solidFill>
                  <a:srgbClr val="3C230A"/>
                </a:solidFill>
                <a:latin typeface="Times New Roman"/>
              </a:rPr>
              <a:t>(«без </a:t>
            </a:r>
            <a:r>
              <a:rPr lang="ru-RU" sz="1600" kern="0" dirty="0">
                <a:solidFill>
                  <a:srgbClr val="3C230A"/>
                </a:solidFill>
                <a:latin typeface="Times New Roman"/>
              </a:rPr>
              <a:t>ущерба для права Китая регулировать торговлю способом, совместимым с Соглашением </a:t>
            </a:r>
            <a:r>
              <a:rPr lang="ru-RU" sz="1600" kern="0" dirty="0" smtClean="0">
                <a:solidFill>
                  <a:srgbClr val="3C230A"/>
                </a:solidFill>
                <a:latin typeface="Times New Roman"/>
              </a:rPr>
              <a:t>ВТО»). Подробнее см.: </a:t>
            </a:r>
            <a:r>
              <a:rPr lang="ru-RU" sz="1600" kern="0" dirty="0" err="1" smtClean="0">
                <a:solidFill>
                  <a:srgbClr val="3C230A"/>
                </a:solidFill>
                <a:latin typeface="Times New Roman"/>
              </a:rPr>
              <a:t>Смбатян</a:t>
            </a:r>
            <a:r>
              <a:rPr lang="ru-RU" sz="1600" kern="0" dirty="0" smtClean="0">
                <a:solidFill>
                  <a:srgbClr val="3C230A"/>
                </a:solidFill>
                <a:latin typeface="Times New Roman"/>
              </a:rPr>
              <a:t> </a:t>
            </a:r>
            <a:r>
              <a:rPr lang="ru-RU" sz="1600" kern="0" dirty="0">
                <a:solidFill>
                  <a:srgbClr val="3C230A"/>
                </a:solidFill>
                <a:latin typeface="Times New Roman"/>
              </a:rPr>
              <a:t>А.С., </a:t>
            </a:r>
            <a:r>
              <a:rPr lang="ru-RU" sz="1600" kern="0" dirty="0" err="1">
                <a:solidFill>
                  <a:srgbClr val="3C230A"/>
                </a:solidFill>
                <a:latin typeface="Times New Roman"/>
              </a:rPr>
              <a:t>Тымма</a:t>
            </a:r>
            <a:r>
              <a:rPr lang="ru-RU" sz="1600" kern="0" dirty="0">
                <a:solidFill>
                  <a:srgbClr val="3C230A"/>
                </a:solidFill>
                <a:latin typeface="Times New Roman"/>
              </a:rPr>
              <a:t> </a:t>
            </a:r>
            <a:r>
              <a:rPr lang="ru-RU" sz="1600" kern="0" dirty="0" err="1">
                <a:solidFill>
                  <a:srgbClr val="3C230A"/>
                </a:solidFill>
                <a:latin typeface="Times New Roman"/>
              </a:rPr>
              <a:t>С.В</a:t>
            </a:r>
            <a:r>
              <a:rPr lang="ru-RU" sz="1600" kern="0" dirty="0">
                <a:solidFill>
                  <a:srgbClr val="3C230A"/>
                </a:solidFill>
                <a:latin typeface="Times New Roman"/>
              </a:rPr>
              <a:t>. Редкоземельные металлы как повод задуматься о нормативной ценности правовых позиций Органа по разрешению споров ВТО // Международное правосудие. 2015. </a:t>
            </a:r>
            <a:r>
              <a:rPr lang="ru-RU" sz="1600" kern="0" dirty="0" smtClean="0">
                <a:solidFill>
                  <a:srgbClr val="3C230A"/>
                </a:solidFill>
                <a:latin typeface="Times New Roman"/>
              </a:rPr>
              <a:t>№ 1</a:t>
            </a:r>
            <a:r>
              <a:rPr lang="ru-RU" sz="1600" kern="0" dirty="0">
                <a:solidFill>
                  <a:srgbClr val="3C230A"/>
                </a:solidFill>
                <a:latin typeface="Times New Roman"/>
              </a:rPr>
              <a:t>. С. 102 </a:t>
            </a:r>
            <a:r>
              <a:rPr lang="ru-RU" sz="1600" kern="0" dirty="0" smtClean="0">
                <a:solidFill>
                  <a:srgbClr val="3C230A"/>
                </a:solidFill>
                <a:latin typeface="Times New Roman"/>
              </a:rPr>
              <a:t>– 117</a:t>
            </a:r>
            <a:r>
              <a:rPr lang="ru-RU" sz="1600" kern="0" dirty="0">
                <a:solidFill>
                  <a:srgbClr val="3C230A"/>
                </a:solidFill>
                <a:latin typeface="Times New Roman"/>
              </a:rPr>
              <a:t>.</a:t>
            </a:r>
            <a:endParaRPr lang="ru-RU" sz="1600" kern="0" dirty="0" smtClean="0">
              <a:solidFill>
                <a:srgbClr val="3C230A"/>
              </a:solidFill>
              <a:latin typeface="Times New Roman"/>
            </a:endParaRPr>
          </a:p>
        </p:txBody>
      </p:sp>
      <p:sp>
        <p:nvSpPr>
          <p:cNvPr id="2" name="Title 1"/>
          <p:cNvSpPr>
            <a:spLocks noGrp="1"/>
          </p:cNvSpPr>
          <p:nvPr>
            <p:ph type="title"/>
          </p:nvPr>
        </p:nvSpPr>
        <p:spPr>
          <a:xfrm>
            <a:off x="228600" y="0"/>
            <a:ext cx="84582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Сфера применения ст. ХХ (1)</a:t>
            </a:r>
            <a:endParaRPr lang="en-US" sz="3200" b="1" kern="0" dirty="0">
              <a:solidFill>
                <a:srgbClr val="00A3DF"/>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6</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959772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pPr algn="l"/>
            <a:r>
              <a:rPr lang="ru-RU" sz="3200" b="1" kern="0" dirty="0">
                <a:solidFill>
                  <a:srgbClr val="00A3DF"/>
                </a:solidFill>
                <a:latin typeface="Times New Roman"/>
              </a:rPr>
              <a:t>Сфера применения ст. </a:t>
            </a:r>
            <a:r>
              <a:rPr lang="ru-RU" sz="3200" b="1" kern="0" dirty="0" smtClean="0">
                <a:solidFill>
                  <a:srgbClr val="00A3DF"/>
                </a:solidFill>
                <a:latin typeface="Times New Roman"/>
              </a:rPr>
              <a:t>ХХ (2)</a:t>
            </a:r>
            <a:endParaRPr lang="en-US" sz="3200" dirty="0"/>
          </a:p>
        </p:txBody>
      </p:sp>
      <p:sp>
        <p:nvSpPr>
          <p:cNvPr id="3" name="Content Placeholder 2"/>
          <p:cNvSpPr>
            <a:spLocks noGrp="1"/>
          </p:cNvSpPr>
          <p:nvPr>
            <p:ph idx="1"/>
          </p:nvPr>
        </p:nvSpPr>
        <p:spPr>
          <a:xfrm>
            <a:off x="457200" y="914400"/>
            <a:ext cx="8229600" cy="5211763"/>
          </a:xfrm>
        </p:spPr>
        <p:txBody>
          <a:bodyPr>
            <a:normAutofit fontScale="47500" lnSpcReduction="20000"/>
          </a:bodyPr>
          <a:lstStyle/>
          <a:p>
            <a:pPr marL="514350" indent="-514350" algn="just" defTabSz="457200">
              <a:buAutoNum type="arabicParenR" startAt="3"/>
            </a:pPr>
            <a:r>
              <a:rPr lang="ru-RU" kern="0" dirty="0" smtClean="0">
                <a:solidFill>
                  <a:srgbClr val="000000"/>
                </a:solidFill>
                <a:latin typeface="Times New Roman"/>
                <a:cs typeface="Times New Roman"/>
              </a:rPr>
              <a:t>В некоторых </a:t>
            </a:r>
            <a:r>
              <a:rPr lang="ru-RU" kern="0" dirty="0">
                <a:solidFill>
                  <a:srgbClr val="000000"/>
                </a:solidFill>
                <a:latin typeface="Times New Roman"/>
                <a:cs typeface="Times New Roman"/>
              </a:rPr>
              <a:t>случаях члены ВТО включили ссылки на общие исключения по ст. ХХ ГАТТ 1994 г. в текст других соглашений ВТО, </a:t>
            </a:r>
            <a:r>
              <a:rPr lang="ru-RU" kern="0" dirty="0" smtClean="0">
                <a:solidFill>
                  <a:srgbClr val="000000"/>
                </a:solidFill>
                <a:latin typeface="Times New Roman"/>
                <a:cs typeface="Times New Roman"/>
              </a:rPr>
              <a:t>например, </a:t>
            </a:r>
            <a:r>
              <a:rPr lang="ru-RU" kern="0" dirty="0">
                <a:solidFill>
                  <a:srgbClr val="000000"/>
                </a:solidFill>
                <a:latin typeface="Times New Roman"/>
                <a:cs typeface="Times New Roman"/>
              </a:rPr>
              <a:t>ст. 3 ТРИМС: «Все исключения, предусмотренные ГАТТ 1994, применяются соответствующим образом к положениям настоящего </a:t>
            </a:r>
            <a:r>
              <a:rPr lang="ru-RU" kern="0" dirty="0" smtClean="0">
                <a:solidFill>
                  <a:srgbClr val="000000"/>
                </a:solidFill>
                <a:latin typeface="Times New Roman"/>
                <a:cs typeface="Times New Roman"/>
              </a:rPr>
              <a:t>Соглашения»;</a:t>
            </a:r>
          </a:p>
          <a:p>
            <a:pPr marL="514350" indent="-514350" algn="just" defTabSz="457200">
              <a:buAutoNum type="arabicParenR" startAt="3"/>
            </a:pPr>
            <a:r>
              <a:rPr lang="ru-RU" kern="0" dirty="0" smtClean="0">
                <a:solidFill>
                  <a:srgbClr val="000000"/>
                </a:solidFill>
                <a:latin typeface="Times New Roman"/>
                <a:cs typeface="Times New Roman"/>
              </a:rPr>
              <a:t>Какие </a:t>
            </a:r>
            <a:r>
              <a:rPr lang="ru-RU" kern="0" dirty="0">
                <a:solidFill>
                  <a:srgbClr val="000000"/>
                </a:solidFill>
                <a:latin typeface="Times New Roman"/>
                <a:cs typeface="Times New Roman"/>
              </a:rPr>
              <a:t>виды мер могут быть оправданы по ст. ХХ ГАТТ? </a:t>
            </a:r>
            <a:r>
              <a:rPr lang="ru-RU" kern="0" dirty="0" smtClean="0">
                <a:solidFill>
                  <a:srgbClr val="000000"/>
                </a:solidFill>
                <a:latin typeface="Times New Roman"/>
                <a:cs typeface="Times New Roman"/>
                <a:sym typeface="Wingdings"/>
              </a:rPr>
              <a:t></a:t>
            </a:r>
            <a:r>
              <a:rPr lang="ru-RU" kern="0" dirty="0" smtClean="0">
                <a:solidFill>
                  <a:srgbClr val="000000"/>
                </a:solidFill>
                <a:latin typeface="Times New Roman"/>
                <a:cs typeface="Times New Roman"/>
              </a:rPr>
              <a:t> </a:t>
            </a:r>
            <a:r>
              <a:rPr lang="ru-RU" kern="0" dirty="0">
                <a:solidFill>
                  <a:srgbClr val="000000"/>
                </a:solidFill>
                <a:latin typeface="Times New Roman"/>
                <a:cs typeface="Times New Roman"/>
              </a:rPr>
              <a:t>ТГ, </a:t>
            </a:r>
            <a:r>
              <a:rPr lang="en-US" kern="0" dirty="0">
                <a:solidFill>
                  <a:srgbClr val="000000"/>
                </a:solidFill>
                <a:latin typeface="Times New Roman"/>
                <a:cs typeface="Times New Roman"/>
              </a:rPr>
              <a:t>US – Shrimp (1998</a:t>
            </a:r>
            <a:r>
              <a:rPr lang="ru-RU" kern="0" dirty="0">
                <a:solidFill>
                  <a:srgbClr val="000000"/>
                </a:solidFill>
                <a:latin typeface="Times New Roman"/>
                <a:cs typeface="Times New Roman"/>
              </a:rPr>
              <a:t> г.</a:t>
            </a:r>
            <a:r>
              <a:rPr lang="en-US" kern="0" dirty="0">
                <a:solidFill>
                  <a:srgbClr val="000000"/>
                </a:solidFill>
                <a:latin typeface="Times New Roman"/>
                <a:cs typeface="Times New Roman"/>
              </a:rPr>
              <a:t>)</a:t>
            </a:r>
            <a:r>
              <a:rPr lang="ru-RU" kern="0" dirty="0">
                <a:solidFill>
                  <a:srgbClr val="000000"/>
                </a:solidFill>
                <a:latin typeface="Times New Roman"/>
                <a:cs typeface="Times New Roman"/>
              </a:rPr>
              <a:t>: те меры, которые подрывают многостороннюю торговую систему ВТО, не могут быть оправданы. АО с этим не согласился: меры, требующие, чтобы страны-экспортёры соблюдали определенные правила, предписанные государствами-импортёрами, - типичные меры, которые могут быть оправданы по ст. ХХ. Они не исключены априори из сферы действия ст. ХХ:</a:t>
            </a:r>
          </a:p>
          <a:p>
            <a:pPr marL="0" indent="0" algn="just" defTabSz="457200">
              <a:buNone/>
            </a:pPr>
            <a:r>
              <a:rPr lang="ru-RU" dirty="0" smtClean="0">
                <a:solidFill>
                  <a:srgbClr val="000000"/>
                </a:solidFill>
                <a:latin typeface="Times New Roman"/>
                <a:cs typeface="Times New Roman"/>
              </a:rPr>
              <a:t>«</a:t>
            </a:r>
            <a:r>
              <a:rPr lang="ru-RU" dirty="0" err="1" smtClean="0">
                <a:solidFill>
                  <a:srgbClr val="000000"/>
                </a:solidFill>
                <a:latin typeface="Times New Roman"/>
                <a:cs typeface="Times New Roman"/>
              </a:rPr>
              <a:t>Обусловливание</a:t>
            </a:r>
            <a:r>
              <a:rPr lang="ru-RU" dirty="0" smtClean="0">
                <a:solidFill>
                  <a:srgbClr val="000000"/>
                </a:solidFill>
                <a:latin typeface="Times New Roman"/>
                <a:cs typeface="Times New Roman"/>
              </a:rPr>
              <a:t> </a:t>
            </a:r>
            <a:r>
              <a:rPr lang="ru-RU" dirty="0">
                <a:solidFill>
                  <a:srgbClr val="000000"/>
                </a:solidFill>
                <a:latin typeface="Times New Roman"/>
                <a:cs typeface="Times New Roman"/>
              </a:rPr>
              <a:t>доступа на внутренний рынок Участника соблюдением или принятием Участником-экспортером политики, односторонне предписанной Участником-импортером, может, до определенной степени, являться общим аспектом мер, подпадающих под то или иное исключение, предусмотренное в пунктах (a)–(j) статьи XX. Пункты (a)–(j) содержат меры, признанные </a:t>
            </a:r>
            <a:r>
              <a:rPr lang="ru-RU" i="1" dirty="0">
                <a:solidFill>
                  <a:srgbClr val="000000"/>
                </a:solidFill>
                <a:latin typeface="Times New Roman"/>
                <a:cs typeface="Times New Roman"/>
              </a:rPr>
              <a:t>исключениями из существенных обязательств</a:t>
            </a:r>
            <a:r>
              <a:rPr lang="ru-RU" dirty="0">
                <a:solidFill>
                  <a:srgbClr val="000000"/>
                </a:solidFill>
                <a:latin typeface="Times New Roman"/>
                <a:cs typeface="Times New Roman"/>
              </a:rPr>
              <a:t>, установленных в ГАТТ 1994, поскольку было признано, что воплощенная в таких мерах внутренняя политика носит важный и правомочный характер. Не нужно думать, что требование страны-импортера о соблюдении и принятии странами-экспортерами определенной политики (хотя оно, в принципе, предусмотрено тем или иным исключением) делает меру заведомо невозможной для обоснования согласно статье </a:t>
            </a:r>
            <a:r>
              <a:rPr lang="ru-RU" dirty="0" err="1">
                <a:solidFill>
                  <a:srgbClr val="000000"/>
                </a:solidFill>
                <a:latin typeface="Times New Roman"/>
                <a:cs typeface="Times New Roman"/>
              </a:rPr>
              <a:t>XX</a:t>
            </a:r>
            <a:r>
              <a:rPr lang="ru-RU" dirty="0">
                <a:solidFill>
                  <a:srgbClr val="000000"/>
                </a:solidFill>
                <a:latin typeface="Times New Roman"/>
                <a:cs typeface="Times New Roman"/>
              </a:rPr>
              <a:t>. При таком толковании большинство, если не все особые исключения согласно статье XX становятся бесполезными – результат, не совместимый с принципами толкования, которые мы обязаны </a:t>
            </a:r>
            <a:r>
              <a:rPr lang="ru-RU" dirty="0" smtClean="0">
                <a:solidFill>
                  <a:srgbClr val="000000"/>
                </a:solidFill>
                <a:latin typeface="Times New Roman"/>
                <a:cs typeface="Times New Roman"/>
              </a:rPr>
              <a:t>применять» (АО, доклад, </a:t>
            </a:r>
            <a:r>
              <a:rPr lang="de-DE" dirty="0" smtClean="0">
                <a:solidFill>
                  <a:srgbClr val="000000"/>
                </a:solidFill>
                <a:latin typeface="Times New Roman"/>
                <a:cs typeface="Times New Roman"/>
              </a:rPr>
              <a:t>US </a:t>
            </a:r>
            <a:r>
              <a:rPr lang="en-US" dirty="0" smtClean="0">
                <a:solidFill>
                  <a:srgbClr val="000000"/>
                </a:solidFill>
                <a:latin typeface="Times New Roman"/>
                <a:cs typeface="Times New Roman"/>
              </a:rPr>
              <a:t>– Shrimp (1998), </a:t>
            </a:r>
            <a:r>
              <a:rPr lang="de-DE" dirty="0" smtClean="0">
                <a:solidFill>
                  <a:srgbClr val="000000"/>
                </a:solidFill>
                <a:latin typeface="Times New Roman"/>
                <a:cs typeface="Times New Roman"/>
              </a:rPr>
              <a:t>§ 121</a:t>
            </a:r>
            <a:r>
              <a:rPr lang="ru-RU" dirty="0" smtClean="0">
                <a:solidFill>
                  <a:srgbClr val="000000"/>
                </a:solidFill>
                <a:latin typeface="Times New Roman"/>
                <a:cs typeface="Times New Roman"/>
              </a:rPr>
              <a:t>)</a:t>
            </a:r>
            <a:r>
              <a:rPr lang="ru-RU" dirty="0">
                <a:solidFill>
                  <a:srgbClr val="000000"/>
                </a:solidFill>
                <a:latin typeface="Times New Roman"/>
                <a:cs typeface="Times New Roman"/>
              </a:rPr>
              <a:t>;</a:t>
            </a:r>
            <a:endParaRPr lang="ru-RU" kern="0" dirty="0">
              <a:solidFill>
                <a:srgbClr val="000000"/>
              </a:solidFill>
              <a:latin typeface="Times New Roman"/>
              <a:cs typeface="Times New Roman"/>
            </a:endParaRPr>
          </a:p>
          <a:p>
            <a:pPr algn="just" defTabSz="457200">
              <a:buFont typeface="Arial"/>
              <a:buChar char="•"/>
            </a:pPr>
            <a:r>
              <a:rPr lang="ru-RU" kern="0" dirty="0">
                <a:solidFill>
                  <a:srgbClr val="000000"/>
                </a:solidFill>
                <a:latin typeface="Times New Roman"/>
                <a:cs typeface="Times New Roman"/>
              </a:rPr>
              <a:t>Можно ли оправдать по ст. ХХ меры, которые защищают общественную ценность или интерес вне территориальной юрисдикции члена ВТО, принимающего эту меру? </a:t>
            </a:r>
            <a:r>
              <a:rPr lang="ru-RU" kern="0" dirty="0" smtClean="0">
                <a:solidFill>
                  <a:srgbClr val="000000"/>
                </a:solidFill>
                <a:latin typeface="Times New Roman"/>
                <a:cs typeface="Times New Roman"/>
                <a:sym typeface="Wingdings"/>
              </a:rPr>
              <a:t></a:t>
            </a:r>
            <a:r>
              <a:rPr lang="ru-RU" kern="0" dirty="0" smtClean="0">
                <a:solidFill>
                  <a:srgbClr val="000000"/>
                </a:solidFill>
                <a:latin typeface="Times New Roman"/>
                <a:cs typeface="Times New Roman"/>
              </a:rPr>
              <a:t> </a:t>
            </a:r>
            <a:r>
              <a:rPr lang="en-US" kern="0" dirty="0">
                <a:solidFill>
                  <a:srgbClr val="000000"/>
                </a:solidFill>
                <a:latin typeface="Times New Roman"/>
                <a:cs typeface="Times New Roman"/>
              </a:rPr>
              <a:t>EC – Tariff Preferences (</a:t>
            </a:r>
            <a:r>
              <a:rPr lang="en-US" kern="0" dirty="0" smtClean="0">
                <a:solidFill>
                  <a:srgbClr val="000000"/>
                </a:solidFill>
                <a:latin typeface="Times New Roman"/>
                <a:cs typeface="Times New Roman"/>
              </a:rPr>
              <a:t>2004 </a:t>
            </a:r>
            <a:r>
              <a:rPr lang="ru-RU" kern="0" dirty="0" smtClean="0">
                <a:solidFill>
                  <a:srgbClr val="000000"/>
                </a:solidFill>
                <a:latin typeface="Times New Roman"/>
                <a:cs typeface="Times New Roman"/>
              </a:rPr>
              <a:t>г.)</a:t>
            </a:r>
            <a:r>
              <a:rPr lang="ru-RU" kern="0" dirty="0">
                <a:solidFill>
                  <a:srgbClr val="000000"/>
                </a:solidFill>
                <a:latin typeface="Times New Roman"/>
                <a:cs typeface="Times New Roman"/>
              </a:rPr>
              <a:t>,</a:t>
            </a:r>
            <a:r>
              <a:rPr lang="en-US" kern="0" dirty="0">
                <a:solidFill>
                  <a:srgbClr val="000000"/>
                </a:solidFill>
                <a:latin typeface="Times New Roman"/>
                <a:cs typeface="Times New Roman"/>
              </a:rPr>
              <a:t> </a:t>
            </a:r>
            <a:r>
              <a:rPr lang="ru-RU" kern="0" dirty="0">
                <a:solidFill>
                  <a:srgbClr val="000000"/>
                </a:solidFill>
                <a:latin typeface="Times New Roman"/>
                <a:cs typeface="Times New Roman"/>
              </a:rPr>
              <a:t>АО: политика, отраженная в Договоренностях о наркотиках, не предназначена для защиты жизни или здоровья в ЕС, поэтому эта Договоренность не является мерой для защиты жизни или здоровья людей по ст. ХХ ГАТТ 1994 г.</a:t>
            </a:r>
            <a:endParaRPr lang="en-US" kern="0" dirty="0">
              <a:solidFill>
                <a:srgbClr val="000000"/>
              </a:solidFill>
              <a:latin typeface="Times New Roman"/>
              <a:cs typeface="Times New Roman"/>
            </a:endParaRPr>
          </a:p>
          <a:p>
            <a:endParaRPr lang="en-US" dirty="0">
              <a:solidFill>
                <a:srgbClr val="000000"/>
              </a:solidFill>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7</a:t>
            </a:fld>
            <a:endParaRPr lang="en-US"/>
          </a:p>
        </p:txBody>
      </p:sp>
    </p:spTree>
    <p:extLst>
      <p:ext uri="{BB962C8B-B14F-4D97-AF65-F5344CB8AC3E}">
        <p14:creationId xmlns:p14="http://schemas.microsoft.com/office/powerpoint/2010/main" val="29729072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0"/>
            <a:ext cx="8229600" cy="914400"/>
          </a:xfrm>
        </p:spPr>
        <p:txBody>
          <a:bodyPr vert="horz" lIns="91440" tIns="45720" rIns="91440" bIns="45720" rtlCol="0" anchor="ctr">
            <a:normAutofit/>
          </a:bodyPr>
          <a:lstStyle/>
          <a:p>
            <a:pPr algn="l"/>
            <a:r>
              <a:rPr lang="ru-RU" sz="3200" b="1" kern="0" dirty="0" smtClean="0">
                <a:solidFill>
                  <a:srgbClr val="00A3DF"/>
                </a:solidFill>
                <a:latin typeface="Times New Roman"/>
              </a:rPr>
              <a:t>Двойной тест по ст. ХХ ГАТТ 1994 г.</a:t>
            </a:r>
            <a:endParaRPr lang="en-US" sz="3200" b="1" kern="0" dirty="0">
              <a:solidFill>
                <a:srgbClr val="00A3DF"/>
              </a:solidFill>
              <a:latin typeface="Times New Roman"/>
            </a:endParaRPr>
          </a:p>
        </p:txBody>
      </p:sp>
      <p:sp>
        <p:nvSpPr>
          <p:cNvPr id="3" name="Content Placeholder 2"/>
          <p:cNvSpPr>
            <a:spLocks noGrp="1"/>
          </p:cNvSpPr>
          <p:nvPr>
            <p:ph idx="1"/>
          </p:nvPr>
        </p:nvSpPr>
        <p:spPr>
          <a:xfrm>
            <a:off x="152400" y="1066800"/>
            <a:ext cx="8763000" cy="5059363"/>
          </a:xfrm>
        </p:spPr>
        <p:txBody>
          <a:bodyPr vert="horz" lIns="91440" tIns="45720" rIns="91440" bIns="45720" rtlCol="0">
            <a:noAutofit/>
          </a:bodyPr>
          <a:lstStyle/>
          <a:p>
            <a:pPr algn="just" defTabSz="457200">
              <a:buFont typeface="Arial"/>
            </a:pPr>
            <a:r>
              <a:rPr lang="ru-RU" sz="1100" kern="0" dirty="0" smtClean="0">
                <a:solidFill>
                  <a:srgbClr val="000000"/>
                </a:solidFill>
                <a:latin typeface="Times New Roman"/>
              </a:rPr>
              <a:t>Ст. ХХ ГАТТ-1994</a:t>
            </a:r>
            <a:r>
              <a:rPr lang="en-GB" sz="1100" kern="0" dirty="0" smtClean="0">
                <a:solidFill>
                  <a:srgbClr val="000000"/>
                </a:solidFill>
                <a:latin typeface="Times New Roman"/>
              </a:rPr>
              <a:t> </a:t>
            </a:r>
            <a:r>
              <a:rPr lang="ru-RU" sz="1100" kern="0" dirty="0" smtClean="0">
                <a:solidFill>
                  <a:srgbClr val="000000"/>
                </a:solidFill>
                <a:latin typeface="Times New Roman"/>
              </a:rPr>
              <a:t>устанавливает двойной тест для определения того, может ли мера, противоречащая положениям ГАТТ-1994, быть оправдана;</a:t>
            </a:r>
          </a:p>
          <a:p>
            <a:pPr algn="just" defTabSz="457200">
              <a:buFont typeface="Arial"/>
            </a:pPr>
            <a:r>
              <a:rPr lang="de-DE" sz="1100" kern="0" dirty="0" smtClean="0">
                <a:solidFill>
                  <a:srgbClr val="000000"/>
                </a:solidFill>
                <a:latin typeface="Times New Roman"/>
              </a:rPr>
              <a:t>US </a:t>
            </a:r>
            <a:r>
              <a:rPr lang="en-US" sz="1100" kern="0" dirty="0">
                <a:solidFill>
                  <a:srgbClr val="000000"/>
                </a:solidFill>
                <a:latin typeface="Times New Roman"/>
              </a:rPr>
              <a:t>– Gasoline (1996</a:t>
            </a:r>
            <a:r>
              <a:rPr lang="ru-RU" sz="1100" kern="0" dirty="0">
                <a:solidFill>
                  <a:srgbClr val="000000"/>
                </a:solidFill>
                <a:latin typeface="Times New Roman"/>
              </a:rPr>
              <a:t> г.</a:t>
            </a:r>
            <a:r>
              <a:rPr lang="en-US" sz="1100" kern="0" dirty="0" smtClean="0">
                <a:solidFill>
                  <a:srgbClr val="000000"/>
                </a:solidFill>
                <a:latin typeface="Times New Roman"/>
              </a:rPr>
              <a:t>)</a:t>
            </a:r>
            <a:r>
              <a:rPr lang="ru-RU" sz="1100" kern="0" dirty="0" smtClean="0">
                <a:solidFill>
                  <a:srgbClr val="000000"/>
                </a:solidFill>
                <a:latin typeface="Times New Roman"/>
              </a:rPr>
              <a:t>, </a:t>
            </a:r>
            <a:r>
              <a:rPr lang="de-DE" sz="1100" kern="0" dirty="0">
                <a:solidFill>
                  <a:srgbClr val="000000"/>
                </a:solidFill>
                <a:latin typeface="Times New Roman"/>
              </a:rPr>
              <a:t>US </a:t>
            </a:r>
            <a:r>
              <a:rPr lang="en-US" sz="1100" kern="0" dirty="0">
                <a:solidFill>
                  <a:srgbClr val="000000"/>
                </a:solidFill>
                <a:latin typeface="Times New Roman"/>
              </a:rPr>
              <a:t>– </a:t>
            </a:r>
            <a:r>
              <a:rPr lang="en-US" sz="1100" kern="0" dirty="0" smtClean="0">
                <a:solidFill>
                  <a:srgbClr val="000000"/>
                </a:solidFill>
                <a:latin typeface="Times New Roman"/>
              </a:rPr>
              <a:t>Shrimp (199</a:t>
            </a:r>
            <a:r>
              <a:rPr lang="ru-RU" sz="1100" kern="0" dirty="0">
                <a:solidFill>
                  <a:srgbClr val="000000"/>
                </a:solidFill>
                <a:latin typeface="Times New Roman"/>
              </a:rPr>
              <a:t>8</a:t>
            </a:r>
            <a:r>
              <a:rPr lang="ru-RU" sz="1100" kern="0" dirty="0" smtClean="0">
                <a:solidFill>
                  <a:srgbClr val="000000"/>
                </a:solidFill>
                <a:latin typeface="Times New Roman"/>
              </a:rPr>
              <a:t> </a:t>
            </a:r>
            <a:r>
              <a:rPr lang="ru-RU" sz="1100" kern="0" dirty="0">
                <a:solidFill>
                  <a:srgbClr val="000000"/>
                </a:solidFill>
                <a:latin typeface="Times New Roman"/>
              </a:rPr>
              <a:t>г.</a:t>
            </a:r>
            <a:r>
              <a:rPr lang="en-US" sz="1100" kern="0" dirty="0">
                <a:solidFill>
                  <a:srgbClr val="000000"/>
                </a:solidFill>
                <a:latin typeface="Times New Roman"/>
              </a:rPr>
              <a:t>)</a:t>
            </a:r>
            <a:r>
              <a:rPr lang="ru-RU" sz="1100" kern="0" dirty="0">
                <a:solidFill>
                  <a:srgbClr val="000000"/>
                </a:solidFill>
                <a:latin typeface="Times New Roman"/>
              </a:rPr>
              <a:t>, </a:t>
            </a:r>
            <a:r>
              <a:rPr lang="ru-RU" sz="1100" kern="0" dirty="0" smtClean="0">
                <a:solidFill>
                  <a:srgbClr val="000000"/>
                </a:solidFill>
                <a:latin typeface="Times New Roman"/>
              </a:rPr>
              <a:t>АО: один (или несколько) из пунктов </a:t>
            </a:r>
            <a:r>
              <a:rPr lang="en-US" sz="1100" kern="0" dirty="0" smtClean="0">
                <a:solidFill>
                  <a:srgbClr val="000000"/>
                </a:solidFill>
                <a:latin typeface="Times New Roman"/>
              </a:rPr>
              <a:t>(a) – (j)</a:t>
            </a:r>
            <a:r>
              <a:rPr lang="ru-RU" sz="1100" kern="0" dirty="0" smtClean="0">
                <a:solidFill>
                  <a:srgbClr val="000000"/>
                </a:solidFill>
                <a:latin typeface="Times New Roman"/>
              </a:rPr>
              <a:t> ст. ХХ ГАТТ 1994 г. + </a:t>
            </a:r>
            <a:r>
              <a:rPr lang="ru-RU" sz="1100" kern="0" dirty="0">
                <a:solidFill>
                  <a:srgbClr val="000000"/>
                </a:solidFill>
                <a:latin typeface="Times New Roman"/>
              </a:rPr>
              <a:t>«шапка» </a:t>
            </a:r>
            <a:r>
              <a:rPr lang="ru-RU" sz="1100" kern="0" dirty="0" smtClean="0">
                <a:solidFill>
                  <a:srgbClr val="000000"/>
                </a:solidFill>
                <a:latin typeface="Times New Roman"/>
              </a:rPr>
              <a:t>(франц.: </a:t>
            </a:r>
            <a:r>
              <a:rPr lang="de-DE" sz="1100" kern="0" dirty="0" err="1" smtClean="0">
                <a:solidFill>
                  <a:srgbClr val="000000"/>
                </a:solidFill>
                <a:latin typeface="Times New Roman"/>
              </a:rPr>
              <a:t>chapeau</a:t>
            </a:r>
            <a:r>
              <a:rPr lang="en-US" sz="1100" kern="0" dirty="0">
                <a:solidFill>
                  <a:srgbClr val="000000"/>
                </a:solidFill>
                <a:latin typeface="Times New Roman"/>
              </a:rPr>
              <a:t>)</a:t>
            </a:r>
            <a:r>
              <a:rPr lang="ru-RU" sz="1100" kern="0" dirty="0" smtClean="0">
                <a:solidFill>
                  <a:srgbClr val="000000"/>
                </a:solidFill>
                <a:latin typeface="Times New Roman"/>
              </a:rPr>
              <a:t>, т.е. сама мера и то, как она применяется.</a:t>
            </a:r>
          </a:p>
          <a:p>
            <a:pPr algn="just" defTabSz="457200"/>
            <a:r>
              <a:rPr lang="de-DE" sz="1100" dirty="0">
                <a:solidFill>
                  <a:srgbClr val="000000"/>
                </a:solidFill>
                <a:latin typeface="Times New Roman"/>
                <a:cs typeface="Times New Roman"/>
              </a:rPr>
              <a:t>US </a:t>
            </a:r>
            <a:r>
              <a:rPr lang="en-US" sz="1100" dirty="0">
                <a:solidFill>
                  <a:srgbClr val="000000"/>
                </a:solidFill>
                <a:latin typeface="Times New Roman"/>
                <a:cs typeface="Times New Roman"/>
              </a:rPr>
              <a:t>– Gasoline (1996</a:t>
            </a:r>
            <a:r>
              <a:rPr lang="ru-RU" sz="1100" dirty="0">
                <a:solidFill>
                  <a:srgbClr val="000000"/>
                </a:solidFill>
                <a:latin typeface="Times New Roman"/>
                <a:cs typeface="Times New Roman"/>
              </a:rPr>
              <a:t> г.</a:t>
            </a:r>
            <a:r>
              <a:rPr lang="en-US" sz="1100" dirty="0" smtClean="0">
                <a:solidFill>
                  <a:srgbClr val="000000"/>
                </a:solidFill>
                <a:latin typeface="Times New Roman"/>
                <a:cs typeface="Times New Roman"/>
              </a:rPr>
              <a:t>)</a:t>
            </a:r>
            <a:r>
              <a:rPr lang="ru-RU" sz="1100" dirty="0" smtClean="0">
                <a:solidFill>
                  <a:srgbClr val="000000"/>
                </a:solidFill>
                <a:latin typeface="Times New Roman"/>
                <a:cs typeface="Times New Roman"/>
              </a:rPr>
              <a:t>: «Чтобы </a:t>
            </a:r>
            <a:r>
              <a:rPr lang="ru-RU" sz="1100" dirty="0">
                <a:solidFill>
                  <a:srgbClr val="000000"/>
                </a:solidFill>
                <a:latin typeface="Times New Roman"/>
                <a:cs typeface="Times New Roman"/>
              </a:rPr>
              <a:t>обосновывающая защита в соответствии со статьей XX могла охватить соответствующую меру, такая мера должна не только подпадать под то или иное конкретное исключение (пункты (a)–(j)), предусмотренное статьей XX, но также удовлетворять требованиям, установленным вводными положениями статьи XX. Иными словами, анализ носит двухэтапный характер: во-первых, предварительное обоснование, выполняемое путем установления характеристик меры согласно статье XX(g); во‑вторых, дальнейшая оценка той же меры в соответствии с вводными положениями статьи </a:t>
            </a:r>
            <a:r>
              <a:rPr lang="ru-RU" sz="1100" dirty="0" smtClean="0">
                <a:solidFill>
                  <a:srgbClr val="000000"/>
                </a:solidFill>
                <a:latin typeface="Times New Roman"/>
                <a:cs typeface="Times New Roman"/>
              </a:rPr>
              <a:t>XX» </a:t>
            </a:r>
            <a:r>
              <a:rPr lang="ru-RU" sz="1100" dirty="0" smtClean="0">
                <a:solidFill>
                  <a:srgbClr val="000000"/>
                </a:solidFill>
                <a:latin typeface="Times New Roman"/>
                <a:cs typeface="Times New Roman"/>
                <a:sym typeface="Wingdings"/>
              </a:rPr>
              <a:t></a:t>
            </a:r>
            <a:r>
              <a:rPr lang="en-GB" sz="1100" dirty="0" smtClean="0">
                <a:solidFill>
                  <a:srgbClr val="000000"/>
                </a:solidFill>
                <a:latin typeface="Times New Roman"/>
                <a:cs typeface="Times New Roman"/>
                <a:sym typeface="Wingdings"/>
              </a:rPr>
              <a:t> </a:t>
            </a:r>
            <a:r>
              <a:rPr lang="ru-RU" sz="1100" dirty="0" smtClean="0">
                <a:solidFill>
                  <a:srgbClr val="000000"/>
                </a:solidFill>
                <a:latin typeface="Times New Roman"/>
                <a:cs typeface="Times New Roman"/>
                <a:sym typeface="Wingdings"/>
              </a:rPr>
              <a:t>Таким образом, чтобы не соответствующая ГАТТ мера была оправдана по ст. ХХ, она должна соответствовать: 1) условиям одного из перечисленных в п. (а) – (</a:t>
            </a:r>
            <a:r>
              <a:rPr lang="en-GB" sz="1100" dirty="0" smtClean="0">
                <a:solidFill>
                  <a:srgbClr val="000000"/>
                </a:solidFill>
                <a:latin typeface="Times New Roman"/>
                <a:cs typeface="Times New Roman"/>
                <a:sym typeface="Wingdings"/>
              </a:rPr>
              <a:t>j) </a:t>
            </a:r>
            <a:r>
              <a:rPr lang="ru-RU" sz="1100" dirty="0" smtClean="0">
                <a:solidFill>
                  <a:srgbClr val="000000"/>
                </a:solidFill>
                <a:latin typeface="Times New Roman"/>
                <a:cs typeface="Times New Roman"/>
                <a:sym typeface="Wingdings"/>
              </a:rPr>
              <a:t>ст. ХХ ГАТТ исключений; и 2) требованиям вводных положений («шапки») ст. ХХ ГАТТ-1994;</a:t>
            </a:r>
            <a:endParaRPr lang="ru-RU" sz="1100" dirty="0">
              <a:solidFill>
                <a:srgbClr val="000000"/>
              </a:solidFill>
              <a:latin typeface="Times New Roman"/>
              <a:cs typeface="Times New Roman"/>
            </a:endParaRPr>
          </a:p>
          <a:p>
            <a:pPr algn="just" defTabSz="457200">
              <a:buFont typeface="Arial"/>
              <a:buChar char="•"/>
            </a:pPr>
            <a:r>
              <a:rPr lang="en-GB" sz="1100" kern="0" dirty="0" smtClean="0">
                <a:solidFill>
                  <a:srgbClr val="000000"/>
                </a:solidFill>
                <a:latin typeface="Times New Roman"/>
              </a:rPr>
              <a:t>US – Shrimp (</a:t>
            </a:r>
            <a:r>
              <a:rPr lang="ru-RU" sz="1100" kern="0" dirty="0" smtClean="0">
                <a:solidFill>
                  <a:srgbClr val="000000"/>
                </a:solidFill>
                <a:latin typeface="Times New Roman"/>
              </a:rPr>
              <a:t>1998 г.): чтобы определить, может ли мера быть оправдана в соответствии со ст. ХХ ГАТТ-1994, сначала необходимо определить, попадает ли она под одно из исключений, перечисленных в </a:t>
            </a:r>
            <a:r>
              <a:rPr lang="ru-RU" sz="1100" kern="0" dirty="0">
                <a:solidFill>
                  <a:srgbClr val="000000"/>
                </a:solidFill>
                <a:latin typeface="Times New Roman"/>
              </a:rPr>
              <a:t>п. (а) – </a:t>
            </a:r>
            <a:r>
              <a:rPr lang="en-GB" sz="1100" kern="0" dirty="0">
                <a:solidFill>
                  <a:srgbClr val="000000"/>
                </a:solidFill>
                <a:latin typeface="Times New Roman"/>
              </a:rPr>
              <a:t>(j</a:t>
            </a:r>
            <a:r>
              <a:rPr lang="en-GB" sz="1100" kern="0" dirty="0" smtClean="0">
                <a:solidFill>
                  <a:srgbClr val="000000"/>
                </a:solidFill>
                <a:latin typeface="Times New Roman"/>
              </a:rPr>
              <a:t>)</a:t>
            </a:r>
            <a:r>
              <a:rPr lang="ru-RU" sz="1100" kern="0" dirty="0" smtClean="0">
                <a:solidFill>
                  <a:srgbClr val="000000"/>
                </a:solidFill>
                <a:latin typeface="Times New Roman"/>
              </a:rPr>
              <a:t>, и, если да, то отвечает ли ее применение условиям вводных положений ст. ХХ;</a:t>
            </a:r>
          </a:p>
          <a:p>
            <a:pPr algn="just" defTabSz="457200">
              <a:buFont typeface="Arial"/>
              <a:buChar char="•"/>
            </a:pPr>
            <a:r>
              <a:rPr lang="ru-RU" sz="1100" kern="0" dirty="0" smtClean="0">
                <a:solidFill>
                  <a:srgbClr val="000000"/>
                </a:solidFill>
                <a:latin typeface="Times New Roman"/>
              </a:rPr>
              <a:t>Различие между элементами двойного теста </a:t>
            </a:r>
            <a:r>
              <a:rPr lang="ru-RU" sz="1100" kern="0" dirty="0" smtClean="0">
                <a:solidFill>
                  <a:srgbClr val="000000"/>
                </a:solidFill>
                <a:latin typeface="Times New Roman"/>
                <a:sym typeface="Wingdings"/>
              </a:rPr>
              <a:t></a:t>
            </a:r>
            <a:r>
              <a:rPr lang="en-GB" sz="1100" kern="0" dirty="0" smtClean="0">
                <a:solidFill>
                  <a:srgbClr val="000000"/>
                </a:solidFill>
                <a:latin typeface="Times New Roman"/>
                <a:sym typeface="Wingdings"/>
              </a:rPr>
              <a:t> </a:t>
            </a:r>
            <a:r>
              <a:rPr lang="de-DE" sz="1100" kern="0" dirty="0" err="1" smtClean="0">
                <a:solidFill>
                  <a:srgbClr val="000000"/>
                </a:solidFill>
                <a:latin typeface="Times New Roman"/>
              </a:rPr>
              <a:t>Bra</a:t>
            </a:r>
            <a:r>
              <a:rPr lang="en-US" sz="1100" kern="0" dirty="0" err="1" smtClean="0">
                <a:solidFill>
                  <a:srgbClr val="000000"/>
                </a:solidFill>
                <a:latin typeface="Times New Roman"/>
              </a:rPr>
              <a:t>zil</a:t>
            </a:r>
            <a:r>
              <a:rPr lang="en-US" sz="1100" kern="0" dirty="0" smtClean="0">
                <a:solidFill>
                  <a:srgbClr val="000000"/>
                </a:solidFill>
                <a:latin typeface="Times New Roman"/>
              </a:rPr>
              <a:t> – Retreaded </a:t>
            </a:r>
            <a:r>
              <a:rPr lang="en-US" sz="1100" kern="0" dirty="0" err="1" smtClean="0">
                <a:solidFill>
                  <a:srgbClr val="000000"/>
                </a:solidFill>
                <a:latin typeface="Times New Roman"/>
              </a:rPr>
              <a:t>Tyres</a:t>
            </a:r>
            <a:r>
              <a:rPr lang="en-US" sz="1100" kern="0" dirty="0" smtClean="0">
                <a:solidFill>
                  <a:srgbClr val="000000"/>
                </a:solidFill>
                <a:latin typeface="Times New Roman"/>
              </a:rPr>
              <a:t> (2007</a:t>
            </a:r>
            <a:r>
              <a:rPr lang="ru-RU" sz="1100" kern="0" dirty="0" smtClean="0">
                <a:solidFill>
                  <a:srgbClr val="000000"/>
                </a:solidFill>
                <a:latin typeface="Times New Roman"/>
              </a:rPr>
              <a:t> г.</a:t>
            </a:r>
            <a:r>
              <a:rPr lang="en-US" sz="1100" kern="0" dirty="0" smtClean="0">
                <a:solidFill>
                  <a:srgbClr val="000000"/>
                </a:solidFill>
                <a:latin typeface="Times New Roman"/>
              </a:rPr>
              <a:t>):</a:t>
            </a:r>
            <a:r>
              <a:rPr lang="ru-RU" sz="1100" kern="0" dirty="0" smtClean="0">
                <a:solidFill>
                  <a:srgbClr val="000000"/>
                </a:solidFill>
                <a:latin typeface="Times New Roman"/>
              </a:rPr>
              <a:t> </a:t>
            </a:r>
            <a:r>
              <a:rPr lang="ru-RU" sz="1100" dirty="0">
                <a:solidFill>
                  <a:srgbClr val="000000"/>
                </a:solidFill>
                <a:latin typeface="Times New Roman"/>
                <a:cs typeface="Times New Roman"/>
              </a:rPr>
              <a:t>«[При проведении анализа согласно статье XX(</a:t>
            </a:r>
            <a:r>
              <a:rPr lang="ru-RU" sz="1100" dirty="0" err="1">
                <a:solidFill>
                  <a:srgbClr val="000000"/>
                </a:solidFill>
                <a:latin typeface="Times New Roman"/>
                <a:cs typeface="Times New Roman"/>
              </a:rPr>
              <a:t>b</a:t>
            </a:r>
            <a:r>
              <a:rPr lang="ru-RU" sz="1100" dirty="0">
                <a:solidFill>
                  <a:srgbClr val="000000"/>
                </a:solidFill>
                <a:latin typeface="Times New Roman"/>
                <a:cs typeface="Times New Roman"/>
              </a:rPr>
              <a:t>)] Комиссия </a:t>
            </a:r>
            <a:r>
              <a:rPr lang="ru-RU" sz="1100" i="1" dirty="0">
                <a:solidFill>
                  <a:srgbClr val="000000"/>
                </a:solidFill>
                <a:latin typeface="Times New Roman"/>
                <a:cs typeface="Times New Roman"/>
              </a:rPr>
              <a:t>не</a:t>
            </a:r>
            <a:r>
              <a:rPr lang="ru-RU" sz="1100" dirty="0">
                <a:solidFill>
                  <a:srgbClr val="000000"/>
                </a:solidFill>
                <a:latin typeface="Times New Roman"/>
                <a:cs typeface="Times New Roman"/>
              </a:rPr>
              <a:t> будет … изучать … характер реализации меры на практике, включая любые внешние по отношению к самой мере элементы, которые могут повлиять на ее способность выполнять свою функцию, … или рассматривать ситуации, при которых запрет не действует … Однако, эти элементы будут иметь значение на дальнейших этапах проводимой Комиссией оценки, особенно при применении вводных положений статьи XX, когда внимание будет сосредоточено как раз на характере применения меры» (</a:t>
            </a:r>
            <a:r>
              <a:rPr lang="de-DE" sz="1100" dirty="0">
                <a:solidFill>
                  <a:srgbClr val="000000"/>
                </a:solidFill>
                <a:latin typeface="Times New Roman"/>
                <a:cs typeface="Times New Roman"/>
              </a:rPr>
              <a:t>US </a:t>
            </a:r>
            <a:r>
              <a:rPr lang="en-US" sz="1100" dirty="0">
                <a:solidFill>
                  <a:srgbClr val="000000"/>
                </a:solidFill>
                <a:latin typeface="Times New Roman"/>
                <a:cs typeface="Times New Roman"/>
              </a:rPr>
              <a:t>– Shrimp (199</a:t>
            </a:r>
            <a:r>
              <a:rPr lang="ru-RU" sz="1100" dirty="0">
                <a:solidFill>
                  <a:srgbClr val="000000"/>
                </a:solidFill>
                <a:latin typeface="Times New Roman"/>
                <a:cs typeface="Times New Roman"/>
              </a:rPr>
              <a:t>8 г.</a:t>
            </a:r>
            <a:r>
              <a:rPr lang="en-US" sz="1100" dirty="0">
                <a:solidFill>
                  <a:srgbClr val="000000"/>
                </a:solidFill>
                <a:latin typeface="Times New Roman"/>
                <a:cs typeface="Times New Roman"/>
              </a:rPr>
              <a:t>)</a:t>
            </a:r>
            <a:r>
              <a:rPr lang="ru-RU" sz="1100" dirty="0">
                <a:solidFill>
                  <a:srgbClr val="000000"/>
                </a:solidFill>
                <a:latin typeface="Times New Roman"/>
                <a:cs typeface="Times New Roman"/>
              </a:rPr>
              <a:t>);</a:t>
            </a:r>
          </a:p>
          <a:p>
            <a:pPr algn="just" defTabSz="457200">
              <a:buFont typeface="Arial"/>
            </a:pPr>
            <a:r>
              <a:rPr lang="ru-RU" sz="1100" kern="0" dirty="0" smtClean="0">
                <a:solidFill>
                  <a:srgbClr val="000000"/>
                </a:solidFill>
                <a:latin typeface="Times New Roman"/>
              </a:rPr>
              <a:t>До сих пор только 1 раз (</a:t>
            </a:r>
            <a:r>
              <a:rPr lang="de-DE" sz="1100" kern="0" dirty="0" smtClean="0">
                <a:solidFill>
                  <a:srgbClr val="000000"/>
                </a:solidFill>
                <a:latin typeface="Times New Roman"/>
              </a:rPr>
              <a:t>US </a:t>
            </a:r>
            <a:r>
              <a:rPr lang="en-US" sz="1100" kern="0" dirty="0" smtClean="0">
                <a:solidFill>
                  <a:srgbClr val="000000"/>
                </a:solidFill>
                <a:latin typeface="Times New Roman"/>
              </a:rPr>
              <a:t>– Shrimp (21.5 - Malaysia) (2001 </a:t>
            </a:r>
            <a:r>
              <a:rPr lang="ru-RU" sz="1100" kern="0" dirty="0" smtClean="0">
                <a:solidFill>
                  <a:srgbClr val="000000"/>
                </a:solidFill>
                <a:latin typeface="Times New Roman"/>
              </a:rPr>
              <a:t>г.</a:t>
            </a:r>
            <a:r>
              <a:rPr lang="en-US" sz="1100" kern="0" dirty="0" smtClean="0">
                <a:solidFill>
                  <a:srgbClr val="000000"/>
                </a:solidFill>
                <a:latin typeface="Times New Roman"/>
              </a:rPr>
              <a:t>)</a:t>
            </a:r>
            <a:r>
              <a:rPr lang="ru-RU" sz="1100" kern="0" dirty="0" smtClean="0">
                <a:solidFill>
                  <a:srgbClr val="000000"/>
                </a:solidFill>
                <a:latin typeface="Times New Roman"/>
              </a:rPr>
              <a:t>) члену ВТО удалось доказать, что мера, несовместимая с ГАТТ, тем не менее может быть оправдана по </a:t>
            </a:r>
            <a:r>
              <a:rPr lang="ru-RU" sz="1100" kern="0" dirty="0">
                <a:solidFill>
                  <a:srgbClr val="000000"/>
                </a:solidFill>
                <a:latin typeface="Times New Roman"/>
              </a:rPr>
              <a:t>ст. ХХ </a:t>
            </a:r>
            <a:r>
              <a:rPr lang="ru-RU" sz="1100" kern="0" dirty="0" smtClean="0">
                <a:solidFill>
                  <a:srgbClr val="000000"/>
                </a:solidFill>
                <a:latin typeface="Times New Roman"/>
              </a:rPr>
              <a:t>ГАТТ-1994;</a:t>
            </a:r>
          </a:p>
          <a:p>
            <a:pPr algn="just" defTabSz="457200">
              <a:buFont typeface="Arial"/>
            </a:pPr>
            <a:r>
              <a:rPr lang="ru-RU" sz="1100" kern="0" dirty="0" smtClean="0">
                <a:solidFill>
                  <a:srgbClr val="000000"/>
                </a:solidFill>
                <a:latin typeface="Times New Roman"/>
              </a:rPr>
              <a:t>Однако многие меры членов ВТО, признанные противоречащими ГАТТ, но направленные на защиту и поощрение общественных ценностей, были затем изменены (а не отменены) в соответствии с рекомендациями ОРС</a:t>
            </a:r>
            <a:r>
              <a:rPr lang="ru-RU" sz="1100" kern="0" dirty="0">
                <a:solidFill>
                  <a:srgbClr val="000000"/>
                </a:solidFill>
                <a:latin typeface="Times New Roman"/>
              </a:rPr>
              <a:t> </a:t>
            </a:r>
            <a:r>
              <a:rPr lang="ru-RU" sz="1100" kern="0" dirty="0" smtClean="0">
                <a:solidFill>
                  <a:srgbClr val="000000"/>
                </a:solidFill>
                <a:latin typeface="Times New Roman"/>
              </a:rPr>
              <a:t>и впоследствии не оспаривались другими членами ВТО;</a:t>
            </a:r>
          </a:p>
          <a:p>
            <a:pPr algn="just" defTabSz="457200">
              <a:buFont typeface="Arial"/>
            </a:pPr>
            <a:r>
              <a:rPr lang="ru-RU" sz="1100" kern="0" dirty="0" smtClean="0">
                <a:solidFill>
                  <a:srgbClr val="000000"/>
                </a:solidFill>
                <a:latin typeface="Times New Roman"/>
              </a:rPr>
              <a:t>Также члены ВТО часто принимают меры по защите и поощрению общественных ценностей, которые явно противоречат ГАТТ, но тем не менее не оспариваются в ОРС</a:t>
            </a:r>
            <a:r>
              <a:rPr lang="ru-RU" sz="1100" kern="0" dirty="0">
                <a:solidFill>
                  <a:srgbClr val="000000"/>
                </a:solidFill>
                <a:latin typeface="Times New Roman"/>
              </a:rPr>
              <a:t> </a:t>
            </a:r>
            <a:r>
              <a:rPr lang="ru-RU" sz="1100" kern="0" dirty="0" smtClean="0">
                <a:solidFill>
                  <a:srgbClr val="000000"/>
                </a:solidFill>
                <a:latin typeface="Times New Roman"/>
              </a:rPr>
              <a:t>другими членами ВТО;</a:t>
            </a:r>
          </a:p>
          <a:p>
            <a:pPr algn="just" defTabSz="457200">
              <a:buFont typeface="Arial"/>
            </a:pPr>
            <a:r>
              <a:rPr lang="ru-RU" sz="1100" kern="0" dirty="0" smtClean="0">
                <a:solidFill>
                  <a:srgbClr val="000000"/>
                </a:solidFill>
                <a:latin typeface="Times New Roman"/>
              </a:rPr>
              <a:t>Таким образом, тот факт, что члены ВТО имели ограниченный успех, ссылаясь на ст. ХХ, не означает, что ст. ХХ играет лишь маргинальную роль в разрешении членам ВТО принимать или сохранять не соответствующие ГАТТ меры, направленные на защиту или поощрение общественных ценностей.</a:t>
            </a:r>
            <a:endParaRPr lang="en-US" sz="1100" kern="0" dirty="0">
              <a:solidFill>
                <a:srgbClr val="000000"/>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8</a:t>
            </a:fld>
            <a:endParaRPr lang="en-US"/>
          </a:p>
        </p:txBody>
      </p:sp>
      <p:pic>
        <p:nvPicPr>
          <p:cNvPr id="7" name="Picture 2"/>
          <p:cNvPicPr>
            <a:picLocks noChangeAspect="1" noChangeArrowheads="1"/>
          </p:cNvPicPr>
          <p:nvPr/>
        </p:nvPicPr>
        <p:blipFill>
          <a:blip r:embed="rId3">
            <a:duotone>
              <a:prstClr val="black"/>
              <a:schemeClr val="accent6">
                <a:tint val="45000"/>
                <a:satMod val="400000"/>
              </a:schemeClr>
            </a:duotone>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55795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Конкретные исключения по ст. ХХ</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19100" y="1066800"/>
            <a:ext cx="8229600" cy="5181600"/>
          </a:xfrm>
        </p:spPr>
        <p:txBody>
          <a:bodyPr vert="horz" lIns="91440" tIns="45720" rIns="91440" bIns="45720" rtlCol="0">
            <a:normAutofit lnSpcReduction="10000"/>
          </a:bodyPr>
          <a:lstStyle/>
          <a:p>
            <a:r>
              <a:rPr lang="de-DE" sz="1800" kern="0" dirty="0">
                <a:solidFill>
                  <a:srgbClr val="000000"/>
                </a:solidFill>
                <a:latin typeface="Times New Roman"/>
                <a:cs typeface="Times New Roman"/>
              </a:rPr>
              <a:t>US </a:t>
            </a:r>
            <a:r>
              <a:rPr lang="en-US" sz="1800" kern="0" dirty="0">
                <a:solidFill>
                  <a:srgbClr val="000000"/>
                </a:solidFill>
                <a:latin typeface="Times New Roman"/>
                <a:cs typeface="Times New Roman"/>
              </a:rPr>
              <a:t>– Gasoline (1996</a:t>
            </a:r>
            <a:r>
              <a:rPr lang="ru-RU" sz="1800" kern="0" dirty="0">
                <a:solidFill>
                  <a:srgbClr val="000000"/>
                </a:solidFill>
                <a:latin typeface="Times New Roman"/>
                <a:cs typeface="Times New Roman"/>
              </a:rPr>
              <a:t> г.</a:t>
            </a:r>
            <a:r>
              <a:rPr lang="en-US" sz="1800" kern="0" dirty="0" smtClean="0">
                <a:solidFill>
                  <a:srgbClr val="000000"/>
                </a:solidFill>
                <a:latin typeface="Times New Roman"/>
                <a:cs typeface="Times New Roman"/>
              </a:rPr>
              <a:t>)</a:t>
            </a:r>
            <a:r>
              <a:rPr lang="ru-RU" sz="1800" kern="0" dirty="0" smtClean="0">
                <a:solidFill>
                  <a:srgbClr val="000000"/>
                </a:solidFill>
                <a:latin typeface="Times New Roman"/>
                <a:cs typeface="Times New Roman"/>
              </a:rPr>
              <a:t>, АО: «</a:t>
            </a:r>
            <a:r>
              <a:rPr lang="ru-RU" sz="1800" dirty="0">
                <a:solidFill>
                  <a:srgbClr val="000000"/>
                </a:solidFill>
                <a:latin typeface="Times New Roman"/>
                <a:cs typeface="Times New Roman"/>
              </a:rPr>
              <a:t>При перечислении различных категорий правительственных актов, законов и предписаний, которые Участники ВТО могут внедрить или ввести в действие в целях отделить правомочную государственную политику или интересы вне сферы либерализации торговли, в статье XX использована различная терминология для различных категорий мер: «необходимые» – в пунктах (a), (b) и (d); «существенные» – в пункте (j); «связанные с» – в пунктах (c), (e) и (g); «для защиты» – в пункте (f); «во исполнение» – в пункте (h); и «касающиеся» – в пункте (</a:t>
            </a:r>
            <a:r>
              <a:rPr lang="ru-RU" sz="1800" dirty="0" err="1">
                <a:solidFill>
                  <a:srgbClr val="000000"/>
                </a:solidFill>
                <a:latin typeface="Times New Roman"/>
                <a:cs typeface="Times New Roman"/>
              </a:rPr>
              <a:t>i</a:t>
            </a:r>
            <a:r>
              <a:rPr lang="ru-RU" sz="1800" dirty="0" smtClean="0">
                <a:solidFill>
                  <a:srgbClr val="000000"/>
                </a:solidFill>
                <a:latin typeface="Times New Roman"/>
                <a:cs typeface="Times New Roman"/>
              </a:rPr>
              <a:t>).</a:t>
            </a:r>
            <a:br>
              <a:rPr lang="ru-RU" sz="1800" dirty="0" smtClean="0">
                <a:solidFill>
                  <a:srgbClr val="000000"/>
                </a:solidFill>
                <a:latin typeface="Times New Roman"/>
                <a:cs typeface="Times New Roman"/>
              </a:rPr>
            </a:br>
            <a:r>
              <a:rPr lang="ru-RU" sz="1800" dirty="0" smtClean="0">
                <a:solidFill>
                  <a:srgbClr val="000000"/>
                </a:solidFill>
                <a:latin typeface="Times New Roman"/>
                <a:cs typeface="Times New Roman"/>
              </a:rPr>
              <a:t/>
            </a:r>
            <a:br>
              <a:rPr lang="ru-RU" sz="1800" dirty="0" smtClean="0">
                <a:solidFill>
                  <a:srgbClr val="000000"/>
                </a:solidFill>
                <a:latin typeface="Times New Roman"/>
                <a:cs typeface="Times New Roman"/>
              </a:rPr>
            </a:br>
            <a:r>
              <a:rPr lang="ru-RU" sz="1800" dirty="0" smtClean="0">
                <a:solidFill>
                  <a:srgbClr val="000000"/>
                </a:solidFill>
                <a:latin typeface="Times New Roman"/>
                <a:cs typeface="Times New Roman"/>
              </a:rPr>
              <a:t>Не </a:t>
            </a:r>
            <a:r>
              <a:rPr lang="ru-RU" sz="1800" dirty="0">
                <a:solidFill>
                  <a:srgbClr val="000000"/>
                </a:solidFill>
                <a:latin typeface="Times New Roman"/>
                <a:cs typeface="Times New Roman"/>
              </a:rPr>
              <a:t>представляется обоснованным предполагать, что Участники ВТО намерены требовать для каждой категории той же самой степени связи или взаимоотношения между оцениваемой мерой и государственным интересом или политикой, которую Участник стремится вести или претворять в </a:t>
            </a:r>
            <a:r>
              <a:rPr lang="ru-RU" sz="1800" dirty="0" smtClean="0">
                <a:solidFill>
                  <a:srgbClr val="000000"/>
                </a:solidFill>
                <a:latin typeface="Times New Roman"/>
                <a:cs typeface="Times New Roman"/>
              </a:rPr>
              <a:t>жизнь</a:t>
            </a:r>
            <a:r>
              <a:rPr lang="ru-RU" sz="1800" kern="0" dirty="0" smtClean="0">
                <a:solidFill>
                  <a:srgbClr val="000000"/>
                </a:solidFill>
                <a:latin typeface="Times New Roman"/>
                <a:cs typeface="Times New Roman"/>
              </a:rPr>
              <a:t>»;</a:t>
            </a:r>
          </a:p>
          <a:p>
            <a:pPr marL="0" indent="0">
              <a:buNone/>
            </a:pPr>
            <a:endParaRPr lang="ru-RU" sz="1800" kern="0" dirty="0" smtClean="0">
              <a:solidFill>
                <a:srgbClr val="000000"/>
              </a:solidFill>
              <a:latin typeface="Times New Roman"/>
              <a:cs typeface="Times New Roman"/>
            </a:endParaRPr>
          </a:p>
          <a:p>
            <a:pPr algn="just" defTabSz="457200">
              <a:buFont typeface="Arial"/>
            </a:pPr>
            <a:r>
              <a:rPr lang="ru-RU" sz="1800" kern="0" dirty="0" smtClean="0">
                <a:solidFill>
                  <a:srgbClr val="000000"/>
                </a:solidFill>
                <a:latin typeface="Times New Roman"/>
                <a:cs typeface="Times New Roman"/>
              </a:rPr>
              <a:t>Таким образом, пункты ст. ХХ содержат различные требования к отношению между рассматриваемой мерой и общественной ценностью, защищаемой/ </a:t>
            </a:r>
            <a:r>
              <a:rPr lang="ru-RU" sz="1800" kern="0" dirty="0">
                <a:solidFill>
                  <a:srgbClr val="000000"/>
                </a:solidFill>
                <a:latin typeface="Times New Roman"/>
                <a:cs typeface="Times New Roman"/>
              </a:rPr>
              <a:t>поощряемой такой мерой. Некоторые меры должны быть «необходимыми» (</a:t>
            </a:r>
            <a:r>
              <a:rPr lang="ru-RU" sz="1800" kern="0" dirty="0" smtClean="0">
                <a:solidFill>
                  <a:srgbClr val="000000"/>
                </a:solidFill>
                <a:latin typeface="Times New Roman"/>
                <a:cs typeface="Times New Roman"/>
              </a:rPr>
              <a:t>например, </a:t>
            </a:r>
            <a:r>
              <a:rPr lang="ru-RU" sz="1800" kern="0" dirty="0">
                <a:solidFill>
                  <a:srgbClr val="000000"/>
                </a:solidFill>
                <a:latin typeface="Times New Roman"/>
                <a:cs typeface="Times New Roman"/>
              </a:rPr>
              <a:t>для защиты жизни или здоровья человека, животных и растений), а для других мер достаточно, чтобы они «относились» к ценностям (</a:t>
            </a:r>
            <a:r>
              <a:rPr lang="ru-RU" sz="1800" kern="0" dirty="0" smtClean="0">
                <a:solidFill>
                  <a:srgbClr val="000000"/>
                </a:solidFill>
                <a:latin typeface="Times New Roman"/>
                <a:cs typeface="Times New Roman"/>
              </a:rPr>
              <a:t>например, </a:t>
            </a:r>
            <a:r>
              <a:rPr lang="ru-RU" sz="1800" kern="0" dirty="0">
                <a:solidFill>
                  <a:srgbClr val="000000"/>
                </a:solidFill>
                <a:latin typeface="Times New Roman"/>
                <a:cs typeface="Times New Roman"/>
              </a:rPr>
              <a:t>к консервации истощаемых природных ресурсов</a:t>
            </a:r>
            <a:r>
              <a:rPr lang="ru-RU" sz="1800" kern="0" dirty="0" smtClean="0">
                <a:solidFill>
                  <a:srgbClr val="000000"/>
                </a:solidFill>
                <a:latin typeface="Times New Roman"/>
                <a:cs typeface="Times New Roman"/>
              </a:rPr>
              <a:t>).</a:t>
            </a:r>
            <a:endParaRPr lang="ru-RU" sz="1800" kern="0" dirty="0">
              <a:solidFill>
                <a:srgbClr val="000000"/>
              </a:solidFill>
              <a:latin typeface="Times New Roman"/>
              <a:cs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9</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92542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3716</TotalTime>
  <Words>6200</Words>
  <Application>Microsoft Office PowerPoint</Application>
  <PresentationFormat>Экран (4:3)</PresentationFormat>
  <Paragraphs>264</Paragraphs>
  <Slides>30</Slides>
  <Notes>1</Notes>
  <HiddenSlides>0</HiddenSlides>
  <MMClips>0</MMClips>
  <ScaleCrop>false</ScaleCrop>
  <HeadingPairs>
    <vt:vector size="4" baseType="variant">
      <vt:variant>
        <vt:lpstr>Тема</vt:lpstr>
      </vt:variant>
      <vt:variant>
        <vt:i4>3</vt:i4>
      </vt:variant>
      <vt:variant>
        <vt:lpstr>Заголовки слайдов</vt:lpstr>
      </vt:variant>
      <vt:variant>
        <vt:i4>30</vt:i4>
      </vt:variant>
    </vt:vector>
  </HeadingPairs>
  <TitlesOfParts>
    <vt:vector size="33" baseType="lpstr">
      <vt:lpstr>Office Theme</vt:lpstr>
      <vt:lpstr>1_Office Theme</vt:lpstr>
      <vt:lpstr>2_Office Theme</vt:lpstr>
      <vt:lpstr>  </vt:lpstr>
      <vt:lpstr>Содержание</vt:lpstr>
      <vt:lpstr>Введение</vt:lpstr>
      <vt:lpstr>Общие исключения по ГАТТ-1994</vt:lpstr>
      <vt:lpstr>Основные особенности ст. ХХ ГАТТ-1994</vt:lpstr>
      <vt:lpstr>Сфера применения ст. ХХ (1)</vt:lpstr>
      <vt:lpstr>Сфера применения ст. ХХ (2)</vt:lpstr>
      <vt:lpstr>Двойной тест по ст. ХХ ГАТТ 1994 г.</vt:lpstr>
      <vt:lpstr>Конкретные исключения по ст. ХХ</vt:lpstr>
      <vt:lpstr>Меры по защите жизни или здоровья человека, животных и растений (ст. ХХ(b)) (1)</vt:lpstr>
      <vt:lpstr>Меры по защите жизни или здоровья человека, животных и растений (ст. ХХ(b)) (2) </vt:lpstr>
      <vt:lpstr>Обеспечение соответствия законам / правилам (ст. ХХ(d)) (1)</vt:lpstr>
      <vt:lpstr>Обеспечение соответствия законам / правилам (ст. ХХ(d)) (2)</vt:lpstr>
      <vt:lpstr>Обеспечение соответствия законам / правилам (ст. ХХ(d)) (3)</vt:lpstr>
      <vt:lpstr>Сохранение исчерпаемых ресурсов (ст. ХХ(g))</vt:lpstr>
      <vt:lpstr>Прочие пункты ст. ХХ</vt:lpstr>
      <vt:lpstr>«Шапка» ст. ХХ ГАТТ 1994 г. (1)</vt:lpstr>
      <vt:lpstr>«Шапка» ст. ХХ ГАТТ 1994 г. (2)</vt:lpstr>
      <vt:lpstr>«Шапка» ст. ХХ ГАТТ 1994 г. (3)</vt:lpstr>
      <vt:lpstr>Скрытое ограничение международной торговли</vt:lpstr>
      <vt:lpstr>Какова свобода действий государств?</vt:lpstr>
      <vt:lpstr>Общие исключения по ГАТС (ст. XIV) (1)</vt:lpstr>
      <vt:lpstr>Общие исключения по ГАТС (ст. XIV) (2)</vt:lpstr>
      <vt:lpstr>Двойной тест по ст. ХIV ГАТС</vt:lpstr>
      <vt:lpstr>Тест необходимости по ст. XIV(а) ГАТС</vt:lpstr>
      <vt:lpstr>Ст. XIV(c) ГАТС</vt:lpstr>
      <vt:lpstr>Прочие пункты ст. XIV ГАТС</vt:lpstr>
      <vt:lpstr>«Шапка» ст. XIV ГАТС</vt:lpstr>
      <vt:lpstr>Исключения по соображениям безопасности в ГАТТ-1994 и в ГАТС (1)</vt:lpstr>
      <vt:lpstr>Исключения по соображениям безопасности в ГАТТ-1994 и в ГАТС (2)</vt:lpstr>
    </vt:vector>
  </TitlesOfParts>
  <Company>King &amp; Spalding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круглый стол «Год России во Всемирной Торговой Организации» Рачков Илья Витальевич, доцент кафедры международного права МГИМО (У) МИД России, кандидат юридических наук  Разрешение споров в рамках ВТО</dc:title>
  <dc:creator>K&amp;S Author</dc:creator>
  <cp:lastModifiedBy>XSAQ</cp:lastModifiedBy>
  <cp:revision>226</cp:revision>
  <dcterms:created xsi:type="dcterms:W3CDTF">2015-09-07T10:56:13Z</dcterms:created>
  <dcterms:modified xsi:type="dcterms:W3CDTF">2021-03-01T09:18:07Z</dcterms:modified>
  <cp:version>0</cp:version>
</cp:coreProperties>
</file>